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50" r:id="rId6"/>
    <p:sldMasterId id="2147483652" r:id="rId7"/>
    <p:sldMasterId id="2147483654" r:id="rId8"/>
    <p:sldMasterId id="2147483656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  <p:sldId id="328" r:id="rId83"/>
    <p:sldId id="329" r:id="rId84"/>
    <p:sldId id="330" r:id="rId85"/>
    <p:sldId id="331" r:id="rId86"/>
    <p:sldId id="332" r:id="rId87"/>
    <p:sldId id="333" r:id="rId88"/>
    <p:sldId id="334" r:id="rId89"/>
    <p:sldId id="335" r:id="rId90"/>
    <p:sldId id="336" r:id="rId91"/>
    <p:sldId id="337" r:id="rId92"/>
    <p:sldId id="338" r:id="rId93"/>
  </p:sldIdLst>
  <p:sldSz cy="5143500" cx="9144000"/>
  <p:notesSz cx="6858000" cy="9144000"/>
  <p:embeddedFontLst>
    <p:embeddedFont>
      <p:font typeface="Roboto"/>
      <p:regular r:id="rId94"/>
      <p:bold r:id="rId95"/>
      <p:italic r:id="rId96"/>
      <p:boldItalic r:id="rId9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57">
          <p15:clr>
            <a:srgbClr val="A4A3A4"/>
          </p15:clr>
        </p15:guide>
        <p15:guide id="2" orient="horz" pos="418">
          <p15:clr>
            <a:srgbClr val="A4A3A4"/>
          </p15:clr>
        </p15:guide>
        <p15:guide id="3" orient="horz" pos="2845">
          <p15:clr>
            <a:srgbClr val="A4A3A4"/>
          </p15:clr>
        </p15:guide>
        <p15:guide id="4" pos="589">
          <p15:clr>
            <a:srgbClr val="A4A3A4"/>
          </p15:clr>
        </p15:guide>
        <p15:guide id="5" pos="5171">
          <p15:clr>
            <a:srgbClr val="A4A3A4"/>
          </p15:clr>
        </p15:guide>
        <p15:guide id="6" pos="771">
          <p15:clr>
            <a:srgbClr val="A4A3A4"/>
          </p15:clr>
        </p15:guide>
        <p15:guide id="7" pos="4989">
          <p15:clr>
            <a:srgbClr val="A4A3A4"/>
          </p15:clr>
        </p15:guide>
        <p15:guide id="8" pos="431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98" roundtripDataSignature="AMtx7mhn6CLMJU2zHIGu5yhZZSUk+ZTh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49C131D-8738-4136-863C-7FDC318AF273}">
  <a:tblStyle styleId="{C49C131D-8738-4136-863C-7FDC318AF273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57"/>
        <p:guide pos="418" orient="horz"/>
        <p:guide pos="2845" orient="horz"/>
        <p:guide pos="589"/>
        <p:guide pos="5171"/>
        <p:guide pos="771"/>
        <p:guide pos="4989"/>
        <p:guide pos="43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20" Type="http://schemas.openxmlformats.org/officeDocument/2006/relationships/slide" Target="slides/slide10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95" Type="http://schemas.openxmlformats.org/officeDocument/2006/relationships/font" Target="fonts/Roboto-bold.fntdata"/><Relationship Id="rId94" Type="http://schemas.openxmlformats.org/officeDocument/2006/relationships/font" Target="fonts/Roboto-regular.fntdata"/><Relationship Id="rId97" Type="http://schemas.openxmlformats.org/officeDocument/2006/relationships/font" Target="fonts/Roboto-boldItalic.fntdata"/><Relationship Id="rId96" Type="http://schemas.openxmlformats.org/officeDocument/2006/relationships/font" Target="fonts/Roboto-italic.fntdata"/><Relationship Id="rId11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98" Type="http://customschemas.google.com/relationships/presentationmetadata" Target="metadata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91" Type="http://schemas.openxmlformats.org/officeDocument/2006/relationships/slide" Target="slides/slide81.xml"/><Relationship Id="rId90" Type="http://schemas.openxmlformats.org/officeDocument/2006/relationships/slide" Target="slides/slide80.xml"/><Relationship Id="rId93" Type="http://schemas.openxmlformats.org/officeDocument/2006/relationships/slide" Target="slides/slide83.xml"/><Relationship Id="rId92" Type="http://schemas.openxmlformats.org/officeDocument/2006/relationships/slide" Target="slides/slide82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84" Type="http://schemas.openxmlformats.org/officeDocument/2006/relationships/slide" Target="slides/slide74.xml"/><Relationship Id="rId83" Type="http://schemas.openxmlformats.org/officeDocument/2006/relationships/slide" Target="slides/slide73.xml"/><Relationship Id="rId86" Type="http://schemas.openxmlformats.org/officeDocument/2006/relationships/slide" Target="slides/slide76.xml"/><Relationship Id="rId85" Type="http://schemas.openxmlformats.org/officeDocument/2006/relationships/slide" Target="slides/slide75.xml"/><Relationship Id="rId88" Type="http://schemas.openxmlformats.org/officeDocument/2006/relationships/slide" Target="slides/slide78.xml"/><Relationship Id="rId87" Type="http://schemas.openxmlformats.org/officeDocument/2006/relationships/slide" Target="slides/slide77.xml"/><Relationship Id="rId89" Type="http://schemas.openxmlformats.org/officeDocument/2006/relationships/slide" Target="slides/slide79.xml"/><Relationship Id="rId80" Type="http://schemas.openxmlformats.org/officeDocument/2006/relationships/slide" Target="slides/slide70.xml"/><Relationship Id="rId82" Type="http://schemas.openxmlformats.org/officeDocument/2006/relationships/slide" Target="slides/slide72.xml"/><Relationship Id="rId81" Type="http://schemas.openxmlformats.org/officeDocument/2006/relationships/slide" Target="slides/slide71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slide" Target="slides/slide63.xml"/><Relationship Id="rId72" Type="http://schemas.openxmlformats.org/officeDocument/2006/relationships/slide" Target="slides/slide62.xml"/><Relationship Id="rId75" Type="http://schemas.openxmlformats.org/officeDocument/2006/relationships/slide" Target="slides/slide65.xml"/><Relationship Id="rId74" Type="http://schemas.openxmlformats.org/officeDocument/2006/relationships/slide" Target="slides/slide64.xml"/><Relationship Id="rId77" Type="http://schemas.openxmlformats.org/officeDocument/2006/relationships/slide" Target="slides/slide67.xml"/><Relationship Id="rId76" Type="http://schemas.openxmlformats.org/officeDocument/2006/relationships/slide" Target="slides/slide66.xml"/><Relationship Id="rId79" Type="http://schemas.openxmlformats.org/officeDocument/2006/relationships/slide" Target="slides/slide69.xml"/><Relationship Id="rId78" Type="http://schemas.openxmlformats.org/officeDocument/2006/relationships/slide" Target="slides/slide68.xml"/><Relationship Id="rId71" Type="http://schemas.openxmlformats.org/officeDocument/2006/relationships/slide" Target="slides/slide61.xml"/><Relationship Id="rId70" Type="http://schemas.openxmlformats.org/officeDocument/2006/relationships/slide" Target="slides/slide60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66" Type="http://schemas.openxmlformats.org/officeDocument/2006/relationships/slide" Target="slides/slide56.xml"/><Relationship Id="rId65" Type="http://schemas.openxmlformats.org/officeDocument/2006/relationships/slide" Target="slides/slide55.xml"/><Relationship Id="rId68" Type="http://schemas.openxmlformats.org/officeDocument/2006/relationships/slide" Target="slides/slide58.xml"/><Relationship Id="rId67" Type="http://schemas.openxmlformats.org/officeDocument/2006/relationships/slide" Target="slides/slide57.xml"/><Relationship Id="rId60" Type="http://schemas.openxmlformats.org/officeDocument/2006/relationships/slide" Target="slides/slide50.xml"/><Relationship Id="rId69" Type="http://schemas.openxmlformats.org/officeDocument/2006/relationships/slide" Target="slides/slide59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55" Type="http://schemas.openxmlformats.org/officeDocument/2006/relationships/slide" Target="slides/slide45.xml"/><Relationship Id="rId54" Type="http://schemas.openxmlformats.org/officeDocument/2006/relationships/slide" Target="slides/slide44.xml"/><Relationship Id="rId57" Type="http://schemas.openxmlformats.org/officeDocument/2006/relationships/slide" Target="slides/slide47.xml"/><Relationship Id="rId56" Type="http://schemas.openxmlformats.org/officeDocument/2006/relationships/slide" Target="slides/slide46.xml"/><Relationship Id="rId59" Type="http://schemas.openxmlformats.org/officeDocument/2006/relationships/slide" Target="slides/slide49.xml"/><Relationship Id="rId58" Type="http://schemas.openxmlformats.org/officeDocument/2006/relationships/slide" Target="slides/slide4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pt-BR"/>
              <a:t>As imagens deverão ser alteradas de acordo com o conteúdo de cada apresentação.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pt-BR"/>
              <a:t>As imagens deverão ser alteradas de acordo com o conteúdo de cada apresentação.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pt-BR"/>
              <a:t>As imagens deverão ser alteradas de acordo com o conteúdo de cada apresentação.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pt-BR"/>
              <a:t>As imagens deverão ser alteradas de acordo com o conteúdo de cada apresentação.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pt-BR"/>
              <a:t>As imagens deverão ser alteradas de acordo com o conteúdo de cada apresentação.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pt-BR"/>
              <a:t>As imagens deverão ser alteradas de acordo com o conteúdo de cada apresentação.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pt-BR"/>
              <a:t>As imagens deverão ser alteradas de acordo com o conteúdo de cada apresentação.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pt-BR"/>
              <a:t>As imagens deverão ser alteradas de acordo com o conteúdo de cada apresentação.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8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8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8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8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8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8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9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9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9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9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4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6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3" Type="http://schemas.openxmlformats.org/officeDocument/2006/relationships/theme" Target="../theme/theme5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5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524"/>
            <a:ext cx="9144000" cy="514197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524"/>
            <a:ext cx="9144000" cy="514197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762"/>
            <a:ext cx="9144000" cy="514197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762"/>
            <a:ext cx="9144000" cy="514197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new" TargetMode="External"/><Relationship Id="rId4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7075" y="2000250"/>
            <a:ext cx="260985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ava Logo transparent PNG - StickPNG" id="141" name="Google Shape;14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3603" y="739034"/>
            <a:ext cx="469261" cy="6339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ícone eclipse" id="142" name="Google Shape;14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267" y="926429"/>
            <a:ext cx="598323" cy="5983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ícone arquivo, tipo, git" id="143" name="Google Shape;143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2432" y="2617852"/>
            <a:ext cx="692305" cy="6923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ícone github" id="144" name="Google Shape;144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52603" y="2617851"/>
            <a:ext cx="587146" cy="5871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10"/>
          <p:cNvGrpSpPr/>
          <p:nvPr/>
        </p:nvGrpSpPr>
        <p:grpSpPr>
          <a:xfrm>
            <a:off x="1935959" y="631992"/>
            <a:ext cx="2392390" cy="1338072"/>
            <a:chOff x="723113" y="1202871"/>
            <a:chExt cx="1935178" cy="1466169"/>
          </a:xfrm>
        </p:grpSpPr>
        <p:sp>
          <p:nvSpPr>
            <p:cNvPr id="146" name="Google Shape;146;p10"/>
            <p:cNvSpPr txBox="1"/>
            <p:nvPr/>
          </p:nvSpPr>
          <p:spPr>
            <a:xfrm>
              <a:off x="847814" y="1402832"/>
              <a:ext cx="1685776" cy="1015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rgbClr val="D8E2F3"/>
                  </a:solidFill>
                  <a:latin typeface="Arial"/>
                  <a:ea typeface="Arial"/>
                  <a:cs typeface="Arial"/>
                  <a:sym typeface="Arial"/>
                </a:rPr>
                <a:t>Kit de desenvolvimento Java. Permite criar programas escritos em Java que sejam executados pela JVM e pela JRE.</a:t>
              </a:r>
              <a:endParaRPr/>
            </a:p>
          </p:txBody>
        </p:sp>
        <p:sp>
          <p:nvSpPr>
            <p:cNvPr id="147" name="Google Shape;147;p10"/>
            <p:cNvSpPr/>
            <p:nvPr/>
          </p:nvSpPr>
          <p:spPr>
            <a:xfrm>
              <a:off x="723113" y="1202871"/>
              <a:ext cx="1935178" cy="1383923"/>
            </a:xfrm>
            <a:prstGeom prst="rect">
              <a:avLst/>
            </a:prstGeom>
            <a:noFill/>
            <a:ln cap="flat" cmpd="sng" w="9525">
              <a:solidFill>
                <a:srgbClr val="ED145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1"/>
                <a:buFont typeface="Calibri"/>
                <a:buNone/>
              </a:pPr>
              <a:r>
                <a:t/>
              </a:r>
              <a:endParaRPr b="0" i="0" sz="9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0"/>
            <p:cNvSpPr txBox="1"/>
            <p:nvPr/>
          </p:nvSpPr>
          <p:spPr>
            <a:xfrm>
              <a:off x="906931" y="2397619"/>
              <a:ext cx="1567542" cy="2714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D145B"/>
                </a:buClr>
                <a:buSzPts val="1100"/>
                <a:buFont typeface="Arial"/>
                <a:buNone/>
              </a:pPr>
              <a:r>
                <a:rPr b="0" i="0" lang="pt-BR" sz="1100" u="none" cap="none" strike="noStrike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JKD</a:t>
              </a:r>
              <a:endParaRPr b="0" i="0" sz="1100" u="none" cap="none" strike="noStrik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" name="Google Shape;149;p10"/>
          <p:cNvGrpSpPr/>
          <p:nvPr/>
        </p:nvGrpSpPr>
        <p:grpSpPr>
          <a:xfrm>
            <a:off x="5609178" y="631992"/>
            <a:ext cx="2392390" cy="1338072"/>
            <a:chOff x="723113" y="1202871"/>
            <a:chExt cx="1935178" cy="1466169"/>
          </a:xfrm>
        </p:grpSpPr>
        <p:sp>
          <p:nvSpPr>
            <p:cNvPr id="150" name="Google Shape;150;p10"/>
            <p:cNvSpPr txBox="1"/>
            <p:nvPr/>
          </p:nvSpPr>
          <p:spPr>
            <a:xfrm>
              <a:off x="847814" y="1402832"/>
              <a:ext cx="1685776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D8E2F3"/>
                  </a:solidFill>
                  <a:latin typeface="Arial"/>
                  <a:ea typeface="Arial"/>
                  <a:cs typeface="Arial"/>
                  <a:sym typeface="Arial"/>
                </a:rPr>
                <a:t>É a IDE (Ambiente de desenvolvimento integrado) que usamos para programar em Java. </a:t>
              </a:r>
              <a:endParaRPr/>
            </a:p>
          </p:txBody>
        </p:sp>
        <p:sp>
          <p:nvSpPr>
            <p:cNvPr id="151" name="Google Shape;151;p10"/>
            <p:cNvSpPr/>
            <p:nvPr/>
          </p:nvSpPr>
          <p:spPr>
            <a:xfrm>
              <a:off x="723113" y="1202871"/>
              <a:ext cx="1935178" cy="1383923"/>
            </a:xfrm>
            <a:prstGeom prst="rect">
              <a:avLst/>
            </a:prstGeom>
            <a:noFill/>
            <a:ln cap="flat" cmpd="sng" w="9525">
              <a:solidFill>
                <a:srgbClr val="ED145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1"/>
                <a:buFont typeface="Calibri"/>
                <a:buNone/>
              </a:pPr>
              <a:r>
                <a:t/>
              </a:r>
              <a:endParaRPr b="0" i="0" sz="9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0"/>
            <p:cNvSpPr txBox="1"/>
            <p:nvPr/>
          </p:nvSpPr>
          <p:spPr>
            <a:xfrm>
              <a:off x="906931" y="2397619"/>
              <a:ext cx="1567542" cy="2714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D145B"/>
                </a:buClr>
                <a:buSzPts val="1100"/>
                <a:buFont typeface="Arial"/>
                <a:buNone/>
              </a:pPr>
              <a:r>
                <a:rPr lang="pt-BR" sz="1100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Eclipse</a:t>
              </a:r>
              <a:endParaRPr b="0" i="0" sz="1100" u="none" cap="none" strike="noStrik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" name="Google Shape;153;p10"/>
          <p:cNvGrpSpPr/>
          <p:nvPr/>
        </p:nvGrpSpPr>
        <p:grpSpPr>
          <a:xfrm>
            <a:off x="1941405" y="2275778"/>
            <a:ext cx="2392390" cy="1338072"/>
            <a:chOff x="723113" y="1202871"/>
            <a:chExt cx="1935178" cy="1466169"/>
          </a:xfrm>
        </p:grpSpPr>
        <p:sp>
          <p:nvSpPr>
            <p:cNvPr id="154" name="Google Shape;154;p10"/>
            <p:cNvSpPr txBox="1"/>
            <p:nvPr/>
          </p:nvSpPr>
          <p:spPr>
            <a:xfrm>
              <a:off x="847814" y="1402832"/>
              <a:ext cx="1685776" cy="1015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D8E2F3"/>
                  </a:solidFill>
                  <a:latin typeface="Arial"/>
                  <a:ea typeface="Arial"/>
                  <a:cs typeface="Arial"/>
                  <a:sym typeface="Arial"/>
                </a:rPr>
                <a:t>Sistema de controle de versões de softwares. Utilizamos para criar repositórios para nossos projetos.</a:t>
              </a:r>
              <a:endParaRPr/>
            </a:p>
          </p:txBody>
        </p:sp>
        <p:sp>
          <p:nvSpPr>
            <p:cNvPr id="155" name="Google Shape;155;p10"/>
            <p:cNvSpPr/>
            <p:nvPr/>
          </p:nvSpPr>
          <p:spPr>
            <a:xfrm>
              <a:off x="723113" y="1202871"/>
              <a:ext cx="1935178" cy="1383923"/>
            </a:xfrm>
            <a:prstGeom prst="rect">
              <a:avLst/>
            </a:prstGeom>
            <a:noFill/>
            <a:ln cap="flat" cmpd="sng" w="9525">
              <a:solidFill>
                <a:srgbClr val="ED145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1"/>
                <a:buFont typeface="Calibri"/>
                <a:buNone/>
              </a:pPr>
              <a:r>
                <a:t/>
              </a:r>
              <a:endParaRPr b="0" i="0" sz="9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0"/>
            <p:cNvSpPr txBox="1"/>
            <p:nvPr/>
          </p:nvSpPr>
          <p:spPr>
            <a:xfrm>
              <a:off x="906931" y="2397619"/>
              <a:ext cx="1567542" cy="2714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D145B"/>
                </a:buClr>
                <a:buSzPts val="1100"/>
                <a:buFont typeface="Arial"/>
                <a:buNone/>
              </a:pPr>
              <a:r>
                <a:rPr b="0" i="0" lang="pt-BR" sz="1100" u="none" cap="none" strike="noStrike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GIT</a:t>
              </a:r>
              <a:endParaRPr b="0" i="0" sz="1100" u="none" cap="none" strike="noStrik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" name="Google Shape;157;p10"/>
          <p:cNvGrpSpPr/>
          <p:nvPr/>
        </p:nvGrpSpPr>
        <p:grpSpPr>
          <a:xfrm>
            <a:off x="1833987" y="3738865"/>
            <a:ext cx="5474944" cy="757013"/>
            <a:chOff x="1833987" y="3738865"/>
            <a:chExt cx="5474944" cy="757013"/>
          </a:xfrm>
        </p:grpSpPr>
        <p:sp>
          <p:nvSpPr>
            <p:cNvPr id="158" name="Google Shape;158;p10"/>
            <p:cNvSpPr/>
            <p:nvPr/>
          </p:nvSpPr>
          <p:spPr>
            <a:xfrm>
              <a:off x="1835069" y="3738865"/>
              <a:ext cx="5473862" cy="757013"/>
            </a:xfrm>
            <a:prstGeom prst="rect">
              <a:avLst/>
            </a:prstGeom>
            <a:solidFill>
              <a:srgbClr val="F50566"/>
            </a:solidFill>
            <a:ln cap="flat" cmpd="sng" w="12700">
              <a:solidFill>
                <a:srgbClr val="F505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98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0"/>
            <p:cNvSpPr txBox="1"/>
            <p:nvPr/>
          </p:nvSpPr>
          <p:spPr>
            <a:xfrm>
              <a:off x="1833987" y="3844025"/>
              <a:ext cx="5473197" cy="543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6825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git init</a:t>
              </a:r>
              <a:br>
                <a:rPr b="1" lang="pt-BR"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lang="pt-BR"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INICIA UM REPOSITÓRIO GIT DENTRO DE UMA PASTA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11"/>
          <p:cNvGrpSpPr/>
          <p:nvPr/>
        </p:nvGrpSpPr>
        <p:grpSpPr>
          <a:xfrm>
            <a:off x="1142432" y="631992"/>
            <a:ext cx="6859136" cy="2981858"/>
            <a:chOff x="828194" y="631991"/>
            <a:chExt cx="7094173" cy="3084035"/>
          </a:xfrm>
        </p:grpSpPr>
        <p:pic>
          <p:nvPicPr>
            <p:cNvPr descr="Java Logo transparent PNG - StickPNG" id="166" name="Google Shape;166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22489" y="742701"/>
              <a:ext cx="485341" cy="655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ícone eclipse" id="167" name="Google Shape;167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637226" y="936517"/>
              <a:ext cx="618825" cy="618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ícone arquivo, tipo, git" id="168" name="Google Shape;168;p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28194" y="2685899"/>
              <a:ext cx="716028" cy="716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ícone github" id="169" name="Google Shape;169;p1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665499" y="2685898"/>
              <a:ext cx="607265" cy="60726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0" name="Google Shape;170;p11"/>
            <p:cNvGrpSpPr/>
            <p:nvPr/>
          </p:nvGrpSpPr>
          <p:grpSpPr>
            <a:xfrm>
              <a:off x="1648912" y="631991"/>
              <a:ext cx="2474368" cy="1383923"/>
              <a:chOff x="723113" y="1202871"/>
              <a:chExt cx="1935178" cy="1466169"/>
            </a:xfrm>
          </p:grpSpPr>
          <p:sp>
            <p:nvSpPr>
              <p:cNvPr id="171" name="Google Shape;171;p11"/>
              <p:cNvSpPr txBox="1"/>
              <p:nvPr/>
            </p:nvSpPr>
            <p:spPr>
              <a:xfrm>
                <a:off x="847814" y="1402832"/>
                <a:ext cx="1685776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100">
                    <a:solidFill>
                      <a:srgbClr val="D8E2F3"/>
                    </a:solidFill>
                    <a:latin typeface="Arial"/>
                    <a:ea typeface="Arial"/>
                    <a:cs typeface="Arial"/>
                    <a:sym typeface="Arial"/>
                  </a:rPr>
                  <a:t>Kit de desenvolvimento Java. Permite criar programas escritos em Java que sejam executados pela JVM e pela JRE.</a:t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>
                <a:off x="723113" y="1202871"/>
                <a:ext cx="1935178" cy="1383923"/>
              </a:xfrm>
              <a:prstGeom prst="rect">
                <a:avLst/>
              </a:prstGeom>
              <a:noFill/>
              <a:ln cap="flat" cmpd="sng" w="9525">
                <a:solidFill>
                  <a:srgbClr val="ED145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1"/>
                  <a:buFont typeface="Calibri"/>
                  <a:buNone/>
                </a:pPr>
                <a:r>
                  <a:t/>
                </a:r>
                <a:endParaRPr b="0" i="0" sz="901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11"/>
              <p:cNvSpPr txBox="1"/>
              <p:nvPr/>
            </p:nvSpPr>
            <p:spPr>
              <a:xfrm>
                <a:off x="906931" y="2397619"/>
                <a:ext cx="1567542" cy="2714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D145B"/>
                  </a:buClr>
                  <a:buSzPts val="1100"/>
                  <a:buFont typeface="Arial"/>
                  <a:buNone/>
                </a:pPr>
                <a:r>
                  <a:rPr b="0" i="0" lang="pt-BR" sz="1100" u="none" cap="none" strike="noStrike">
                    <a:solidFill>
                      <a:srgbClr val="ED145B"/>
                    </a:solidFill>
                    <a:latin typeface="Arial"/>
                    <a:ea typeface="Arial"/>
                    <a:cs typeface="Arial"/>
                    <a:sym typeface="Arial"/>
                  </a:rPr>
                  <a:t>JKD</a:t>
                </a:r>
                <a:endParaRPr b="0" i="0" sz="1100" u="none" cap="none" strike="noStrike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5447999" y="631991"/>
              <a:ext cx="2474368" cy="1383923"/>
              <a:chOff x="723113" y="1202871"/>
              <a:chExt cx="1935178" cy="1466169"/>
            </a:xfrm>
          </p:grpSpPr>
          <p:sp>
            <p:nvSpPr>
              <p:cNvPr id="175" name="Google Shape;175;p11"/>
              <p:cNvSpPr txBox="1"/>
              <p:nvPr/>
            </p:nvSpPr>
            <p:spPr>
              <a:xfrm>
                <a:off x="847814" y="1402832"/>
                <a:ext cx="1685776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200">
                    <a:solidFill>
                      <a:srgbClr val="D8E2F3"/>
                    </a:solidFill>
                    <a:latin typeface="Arial"/>
                    <a:ea typeface="Arial"/>
                    <a:cs typeface="Arial"/>
                    <a:sym typeface="Arial"/>
                  </a:rPr>
                  <a:t>É a IDE (Ambiente de desenvolvimento integrado) que usamos para programar em Java. </a:t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>
                <a:off x="723113" y="1202871"/>
                <a:ext cx="1935178" cy="1383923"/>
              </a:xfrm>
              <a:prstGeom prst="rect">
                <a:avLst/>
              </a:prstGeom>
              <a:noFill/>
              <a:ln cap="flat" cmpd="sng" w="9525">
                <a:solidFill>
                  <a:srgbClr val="ED145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1"/>
                  <a:buFont typeface="Calibri"/>
                  <a:buNone/>
                </a:pPr>
                <a:r>
                  <a:t/>
                </a:r>
                <a:endParaRPr b="0" i="0" sz="901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11"/>
              <p:cNvSpPr txBox="1"/>
              <p:nvPr/>
            </p:nvSpPr>
            <p:spPr>
              <a:xfrm>
                <a:off x="906931" y="2397619"/>
                <a:ext cx="1567542" cy="2714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D145B"/>
                  </a:buClr>
                  <a:buSzPts val="1100"/>
                  <a:buFont typeface="Arial"/>
                  <a:buNone/>
                </a:pPr>
                <a:r>
                  <a:rPr lang="pt-BR" sz="1100">
                    <a:solidFill>
                      <a:srgbClr val="ED145B"/>
                    </a:solidFill>
                    <a:latin typeface="Arial"/>
                    <a:ea typeface="Arial"/>
                    <a:cs typeface="Arial"/>
                    <a:sym typeface="Arial"/>
                  </a:rPr>
                  <a:t>Eclipse</a:t>
                </a:r>
                <a:endParaRPr b="0" i="0" sz="1100" u="none" cap="none" strike="noStrike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1654545" y="2332103"/>
              <a:ext cx="2474368" cy="1383923"/>
              <a:chOff x="723113" y="1202871"/>
              <a:chExt cx="1935178" cy="1466169"/>
            </a:xfrm>
          </p:grpSpPr>
          <p:sp>
            <p:nvSpPr>
              <p:cNvPr id="179" name="Google Shape;179;p11"/>
              <p:cNvSpPr txBox="1"/>
              <p:nvPr/>
            </p:nvSpPr>
            <p:spPr>
              <a:xfrm>
                <a:off x="847814" y="1402832"/>
                <a:ext cx="1685776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200">
                    <a:solidFill>
                      <a:srgbClr val="D8E2F3"/>
                    </a:solidFill>
                    <a:latin typeface="Arial"/>
                    <a:ea typeface="Arial"/>
                    <a:cs typeface="Arial"/>
                    <a:sym typeface="Arial"/>
                  </a:rPr>
                  <a:t>Sistema de controle de versões de softwares. Utilizamos para criar repositórios para nossos projetos.</a:t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>
                <a:off x="723113" y="1202871"/>
                <a:ext cx="1935178" cy="1383923"/>
              </a:xfrm>
              <a:prstGeom prst="rect">
                <a:avLst/>
              </a:prstGeom>
              <a:noFill/>
              <a:ln cap="flat" cmpd="sng" w="9525">
                <a:solidFill>
                  <a:srgbClr val="ED145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1"/>
                  <a:buFont typeface="Calibri"/>
                  <a:buNone/>
                </a:pPr>
                <a:r>
                  <a:t/>
                </a:r>
                <a:endParaRPr b="0" i="0" sz="901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p11"/>
              <p:cNvSpPr txBox="1"/>
              <p:nvPr/>
            </p:nvSpPr>
            <p:spPr>
              <a:xfrm>
                <a:off x="906931" y="2397619"/>
                <a:ext cx="1567542" cy="2714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D145B"/>
                  </a:buClr>
                  <a:buSzPts val="1100"/>
                  <a:buFont typeface="Arial"/>
                  <a:buNone/>
                </a:pPr>
                <a:r>
                  <a:rPr b="0" i="0" lang="pt-BR" sz="1100" u="none" cap="none" strike="noStrike">
                    <a:solidFill>
                      <a:srgbClr val="ED145B"/>
                    </a:solidFill>
                    <a:latin typeface="Arial"/>
                    <a:ea typeface="Arial"/>
                    <a:cs typeface="Arial"/>
                    <a:sym typeface="Arial"/>
                  </a:rPr>
                  <a:t>GIT</a:t>
                </a:r>
                <a:endParaRPr b="0" i="0" sz="1100" u="none" cap="none" strike="noStrike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2" name="Google Shape;182;p11"/>
          <p:cNvGrpSpPr/>
          <p:nvPr/>
        </p:nvGrpSpPr>
        <p:grpSpPr>
          <a:xfrm>
            <a:off x="1833323" y="3724646"/>
            <a:ext cx="5475276" cy="785449"/>
            <a:chOff x="1833323" y="3724646"/>
            <a:chExt cx="5475276" cy="785449"/>
          </a:xfrm>
        </p:grpSpPr>
        <p:sp>
          <p:nvSpPr>
            <p:cNvPr id="183" name="Google Shape;183;p11"/>
            <p:cNvSpPr/>
            <p:nvPr/>
          </p:nvSpPr>
          <p:spPr>
            <a:xfrm>
              <a:off x="1834737" y="3738865"/>
              <a:ext cx="5473862" cy="757013"/>
            </a:xfrm>
            <a:prstGeom prst="rect">
              <a:avLst/>
            </a:prstGeom>
            <a:solidFill>
              <a:srgbClr val="F50566"/>
            </a:solidFill>
            <a:ln cap="flat" cmpd="sng" w="12700">
              <a:solidFill>
                <a:srgbClr val="F505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98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1"/>
            <p:cNvSpPr txBox="1"/>
            <p:nvPr/>
          </p:nvSpPr>
          <p:spPr>
            <a:xfrm>
              <a:off x="1833323" y="3724646"/>
              <a:ext cx="5473861" cy="7854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6825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git add .</a:t>
              </a:r>
              <a:br>
                <a:rPr b="1" lang="pt-BR"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lang="pt-BR"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ADICIONA TODOS OS ARQUIVOS DA PASTA PARA SEREM VERSIONADOS NO PRÓXIMO COMMIT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12"/>
          <p:cNvGrpSpPr/>
          <p:nvPr/>
        </p:nvGrpSpPr>
        <p:grpSpPr>
          <a:xfrm>
            <a:off x="1142432" y="631992"/>
            <a:ext cx="6859136" cy="2981858"/>
            <a:chOff x="828194" y="631991"/>
            <a:chExt cx="7094173" cy="3084035"/>
          </a:xfrm>
        </p:grpSpPr>
        <p:pic>
          <p:nvPicPr>
            <p:cNvPr descr="Java Logo transparent PNG - StickPNG" id="191" name="Google Shape;191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22489" y="742701"/>
              <a:ext cx="485341" cy="655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ícone eclipse" id="192" name="Google Shape;192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637226" y="936517"/>
              <a:ext cx="618825" cy="618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ícone arquivo, tipo, git" id="193" name="Google Shape;193;p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28194" y="2685899"/>
              <a:ext cx="716028" cy="716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ícone github" id="194" name="Google Shape;194;p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665499" y="2685898"/>
              <a:ext cx="607265" cy="60726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5" name="Google Shape;195;p12"/>
            <p:cNvGrpSpPr/>
            <p:nvPr/>
          </p:nvGrpSpPr>
          <p:grpSpPr>
            <a:xfrm>
              <a:off x="1648912" y="631991"/>
              <a:ext cx="2474368" cy="1383923"/>
              <a:chOff x="723113" y="1202871"/>
              <a:chExt cx="1935178" cy="1466169"/>
            </a:xfrm>
          </p:grpSpPr>
          <p:sp>
            <p:nvSpPr>
              <p:cNvPr id="196" name="Google Shape;196;p12"/>
              <p:cNvSpPr txBox="1"/>
              <p:nvPr/>
            </p:nvSpPr>
            <p:spPr>
              <a:xfrm>
                <a:off x="847814" y="1402832"/>
                <a:ext cx="1685776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100">
                    <a:solidFill>
                      <a:srgbClr val="D8E2F3"/>
                    </a:solidFill>
                    <a:latin typeface="Arial"/>
                    <a:ea typeface="Arial"/>
                    <a:cs typeface="Arial"/>
                    <a:sym typeface="Arial"/>
                  </a:rPr>
                  <a:t>Kit de desenvolvimento Java. Permite criar programas escritos em Java que sejam executados pela JVM e pela JRE.</a:t>
                </a:r>
                <a:endParaRPr/>
              </a:p>
            </p:txBody>
          </p:sp>
          <p:sp>
            <p:nvSpPr>
              <p:cNvPr id="197" name="Google Shape;197;p12"/>
              <p:cNvSpPr/>
              <p:nvPr/>
            </p:nvSpPr>
            <p:spPr>
              <a:xfrm>
                <a:off x="723113" y="1202871"/>
                <a:ext cx="1935178" cy="1383923"/>
              </a:xfrm>
              <a:prstGeom prst="rect">
                <a:avLst/>
              </a:prstGeom>
              <a:noFill/>
              <a:ln cap="flat" cmpd="sng" w="9525">
                <a:solidFill>
                  <a:srgbClr val="ED145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1"/>
                  <a:buFont typeface="Calibri"/>
                  <a:buNone/>
                </a:pPr>
                <a:r>
                  <a:t/>
                </a:r>
                <a:endParaRPr b="0" i="0" sz="901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198;p12"/>
              <p:cNvSpPr txBox="1"/>
              <p:nvPr/>
            </p:nvSpPr>
            <p:spPr>
              <a:xfrm>
                <a:off x="906931" y="2397619"/>
                <a:ext cx="1567542" cy="2714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D145B"/>
                  </a:buClr>
                  <a:buSzPts val="1100"/>
                  <a:buFont typeface="Arial"/>
                  <a:buNone/>
                </a:pPr>
                <a:r>
                  <a:rPr b="0" i="0" lang="pt-BR" sz="1100" u="none" cap="none" strike="noStrike">
                    <a:solidFill>
                      <a:srgbClr val="ED145B"/>
                    </a:solidFill>
                    <a:latin typeface="Arial"/>
                    <a:ea typeface="Arial"/>
                    <a:cs typeface="Arial"/>
                    <a:sym typeface="Arial"/>
                  </a:rPr>
                  <a:t>JKD</a:t>
                </a:r>
                <a:endParaRPr b="0" i="0" sz="1100" u="none" cap="none" strike="noStrike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9" name="Google Shape;199;p12"/>
            <p:cNvGrpSpPr/>
            <p:nvPr/>
          </p:nvGrpSpPr>
          <p:grpSpPr>
            <a:xfrm>
              <a:off x="5447999" y="631991"/>
              <a:ext cx="2474368" cy="1383923"/>
              <a:chOff x="723113" y="1202871"/>
              <a:chExt cx="1935178" cy="1466169"/>
            </a:xfrm>
          </p:grpSpPr>
          <p:sp>
            <p:nvSpPr>
              <p:cNvPr id="200" name="Google Shape;200;p12"/>
              <p:cNvSpPr txBox="1"/>
              <p:nvPr/>
            </p:nvSpPr>
            <p:spPr>
              <a:xfrm>
                <a:off x="847814" y="1402832"/>
                <a:ext cx="1685776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200">
                    <a:solidFill>
                      <a:srgbClr val="D8E2F3"/>
                    </a:solidFill>
                    <a:latin typeface="Arial"/>
                    <a:ea typeface="Arial"/>
                    <a:cs typeface="Arial"/>
                    <a:sym typeface="Arial"/>
                  </a:rPr>
                  <a:t>É a IDE (Ambiente de desenvolvimento integrado) que usamos para programar em Java. </a:t>
                </a:r>
                <a:endParaRPr/>
              </a:p>
            </p:txBody>
          </p:sp>
          <p:sp>
            <p:nvSpPr>
              <p:cNvPr id="201" name="Google Shape;201;p12"/>
              <p:cNvSpPr/>
              <p:nvPr/>
            </p:nvSpPr>
            <p:spPr>
              <a:xfrm>
                <a:off x="723113" y="1202871"/>
                <a:ext cx="1935178" cy="1383923"/>
              </a:xfrm>
              <a:prstGeom prst="rect">
                <a:avLst/>
              </a:prstGeom>
              <a:noFill/>
              <a:ln cap="flat" cmpd="sng" w="9525">
                <a:solidFill>
                  <a:srgbClr val="ED145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1"/>
                  <a:buFont typeface="Calibri"/>
                  <a:buNone/>
                </a:pPr>
                <a:r>
                  <a:t/>
                </a:r>
                <a:endParaRPr b="0" i="0" sz="901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12"/>
              <p:cNvSpPr txBox="1"/>
              <p:nvPr/>
            </p:nvSpPr>
            <p:spPr>
              <a:xfrm>
                <a:off x="906931" y="2397619"/>
                <a:ext cx="1567542" cy="2714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D145B"/>
                  </a:buClr>
                  <a:buSzPts val="1100"/>
                  <a:buFont typeface="Arial"/>
                  <a:buNone/>
                </a:pPr>
                <a:r>
                  <a:rPr lang="pt-BR" sz="1100">
                    <a:solidFill>
                      <a:srgbClr val="ED145B"/>
                    </a:solidFill>
                    <a:latin typeface="Arial"/>
                    <a:ea typeface="Arial"/>
                    <a:cs typeface="Arial"/>
                    <a:sym typeface="Arial"/>
                  </a:rPr>
                  <a:t>Eclipse</a:t>
                </a:r>
                <a:endParaRPr b="0" i="0" sz="1100" u="none" cap="none" strike="noStrike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3" name="Google Shape;203;p12"/>
            <p:cNvGrpSpPr/>
            <p:nvPr/>
          </p:nvGrpSpPr>
          <p:grpSpPr>
            <a:xfrm>
              <a:off x="1654545" y="2332103"/>
              <a:ext cx="2474368" cy="1383923"/>
              <a:chOff x="723113" y="1202871"/>
              <a:chExt cx="1935178" cy="1466169"/>
            </a:xfrm>
          </p:grpSpPr>
          <p:sp>
            <p:nvSpPr>
              <p:cNvPr id="204" name="Google Shape;204;p12"/>
              <p:cNvSpPr txBox="1"/>
              <p:nvPr/>
            </p:nvSpPr>
            <p:spPr>
              <a:xfrm>
                <a:off x="847814" y="1402832"/>
                <a:ext cx="1685776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200">
                    <a:solidFill>
                      <a:srgbClr val="D8E2F3"/>
                    </a:solidFill>
                    <a:latin typeface="Arial"/>
                    <a:ea typeface="Arial"/>
                    <a:cs typeface="Arial"/>
                    <a:sym typeface="Arial"/>
                  </a:rPr>
                  <a:t>Sistema de controle de versões de softwares. Utilizamos para criar repositórios para nossos projetos.</a:t>
                </a:r>
                <a:endParaRPr/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723113" y="1202871"/>
                <a:ext cx="1935178" cy="1383923"/>
              </a:xfrm>
              <a:prstGeom prst="rect">
                <a:avLst/>
              </a:prstGeom>
              <a:noFill/>
              <a:ln cap="flat" cmpd="sng" w="9525">
                <a:solidFill>
                  <a:srgbClr val="ED145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1"/>
                  <a:buFont typeface="Calibri"/>
                  <a:buNone/>
                </a:pPr>
                <a:r>
                  <a:t/>
                </a:r>
                <a:endParaRPr b="0" i="0" sz="901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 txBox="1"/>
              <p:nvPr/>
            </p:nvSpPr>
            <p:spPr>
              <a:xfrm>
                <a:off x="906931" y="2397619"/>
                <a:ext cx="1567542" cy="2714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D145B"/>
                  </a:buClr>
                  <a:buSzPts val="1100"/>
                  <a:buFont typeface="Arial"/>
                  <a:buNone/>
                </a:pPr>
                <a:r>
                  <a:rPr b="0" i="0" lang="pt-BR" sz="1100" u="none" cap="none" strike="noStrike">
                    <a:solidFill>
                      <a:srgbClr val="ED145B"/>
                    </a:solidFill>
                    <a:latin typeface="Arial"/>
                    <a:ea typeface="Arial"/>
                    <a:cs typeface="Arial"/>
                    <a:sym typeface="Arial"/>
                  </a:rPr>
                  <a:t>GIT</a:t>
                </a:r>
                <a:endParaRPr b="0" i="0" sz="1100" u="none" cap="none" strike="noStrike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7" name="Google Shape;207;p12"/>
          <p:cNvGrpSpPr/>
          <p:nvPr/>
        </p:nvGrpSpPr>
        <p:grpSpPr>
          <a:xfrm>
            <a:off x="1834737" y="3724646"/>
            <a:ext cx="5473862" cy="785449"/>
            <a:chOff x="1834737" y="3724646"/>
            <a:chExt cx="5473862" cy="785449"/>
          </a:xfrm>
        </p:grpSpPr>
        <p:sp>
          <p:nvSpPr>
            <p:cNvPr id="208" name="Google Shape;208;p12"/>
            <p:cNvSpPr/>
            <p:nvPr/>
          </p:nvSpPr>
          <p:spPr>
            <a:xfrm>
              <a:off x="1834737" y="3738865"/>
              <a:ext cx="5473862" cy="757013"/>
            </a:xfrm>
            <a:prstGeom prst="rect">
              <a:avLst/>
            </a:prstGeom>
            <a:solidFill>
              <a:srgbClr val="F50566"/>
            </a:solidFill>
            <a:ln cap="flat" cmpd="sng" w="12700">
              <a:solidFill>
                <a:srgbClr val="F505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98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12"/>
            <p:cNvSpPr txBox="1"/>
            <p:nvPr/>
          </p:nvSpPr>
          <p:spPr>
            <a:xfrm>
              <a:off x="1834737" y="3724646"/>
              <a:ext cx="5472447" cy="7854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6825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git commit -m “mensagem”</a:t>
              </a:r>
              <a:br>
                <a:rPr b="1" lang="pt-BR"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lang="pt-BR"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CRIA UM COMMIT (UMA VERSÃO) ATUAL DO PROGRAMA E REGISTRA UMA MENSAGEM DESCRITIVA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13"/>
          <p:cNvGrpSpPr/>
          <p:nvPr/>
        </p:nvGrpSpPr>
        <p:grpSpPr>
          <a:xfrm>
            <a:off x="1142432" y="631992"/>
            <a:ext cx="6859136" cy="2981858"/>
            <a:chOff x="828194" y="631991"/>
            <a:chExt cx="7094173" cy="3084035"/>
          </a:xfrm>
        </p:grpSpPr>
        <p:pic>
          <p:nvPicPr>
            <p:cNvPr descr="Java Logo transparent PNG - StickPNG" id="216" name="Google Shape;216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22489" y="742701"/>
              <a:ext cx="485341" cy="655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ícone eclipse" id="217" name="Google Shape;217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637226" y="936517"/>
              <a:ext cx="618825" cy="618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ícone arquivo, tipo, git" id="218" name="Google Shape;218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28194" y="2685899"/>
              <a:ext cx="716028" cy="716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ícone github" id="219" name="Google Shape;219;p1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665499" y="2685898"/>
              <a:ext cx="607265" cy="60726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0" name="Google Shape;220;p13"/>
            <p:cNvGrpSpPr/>
            <p:nvPr/>
          </p:nvGrpSpPr>
          <p:grpSpPr>
            <a:xfrm>
              <a:off x="1648912" y="631991"/>
              <a:ext cx="2474368" cy="1383923"/>
              <a:chOff x="723113" y="1202871"/>
              <a:chExt cx="1935178" cy="1466169"/>
            </a:xfrm>
          </p:grpSpPr>
          <p:sp>
            <p:nvSpPr>
              <p:cNvPr id="221" name="Google Shape;221;p13"/>
              <p:cNvSpPr txBox="1"/>
              <p:nvPr/>
            </p:nvSpPr>
            <p:spPr>
              <a:xfrm>
                <a:off x="847814" y="1402832"/>
                <a:ext cx="1685776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100">
                    <a:solidFill>
                      <a:srgbClr val="D8E2F3"/>
                    </a:solidFill>
                    <a:latin typeface="Arial"/>
                    <a:ea typeface="Arial"/>
                    <a:cs typeface="Arial"/>
                    <a:sym typeface="Arial"/>
                  </a:rPr>
                  <a:t>Kit de desenvolvimento Java. Permite criar programas escritos em Java que sejam executados pela JVM e pela JRE.</a:t>
                </a:r>
                <a:endParaRPr/>
              </a:p>
            </p:txBody>
          </p:sp>
          <p:sp>
            <p:nvSpPr>
              <p:cNvPr id="222" name="Google Shape;222;p13"/>
              <p:cNvSpPr/>
              <p:nvPr/>
            </p:nvSpPr>
            <p:spPr>
              <a:xfrm>
                <a:off x="723113" y="1202871"/>
                <a:ext cx="1935178" cy="1383923"/>
              </a:xfrm>
              <a:prstGeom prst="rect">
                <a:avLst/>
              </a:prstGeom>
              <a:noFill/>
              <a:ln cap="flat" cmpd="sng" w="9525">
                <a:solidFill>
                  <a:srgbClr val="ED145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1"/>
                  <a:buFont typeface="Calibri"/>
                  <a:buNone/>
                </a:pPr>
                <a:r>
                  <a:t/>
                </a:r>
                <a:endParaRPr b="0" i="0" sz="901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3"/>
              <p:cNvSpPr txBox="1"/>
              <p:nvPr/>
            </p:nvSpPr>
            <p:spPr>
              <a:xfrm>
                <a:off x="906931" y="2397619"/>
                <a:ext cx="1567542" cy="2714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D145B"/>
                  </a:buClr>
                  <a:buSzPts val="1100"/>
                  <a:buFont typeface="Arial"/>
                  <a:buNone/>
                </a:pPr>
                <a:r>
                  <a:rPr b="0" i="0" lang="pt-BR" sz="1100" u="none" cap="none" strike="noStrike">
                    <a:solidFill>
                      <a:srgbClr val="ED145B"/>
                    </a:solidFill>
                    <a:latin typeface="Arial"/>
                    <a:ea typeface="Arial"/>
                    <a:cs typeface="Arial"/>
                    <a:sym typeface="Arial"/>
                  </a:rPr>
                  <a:t>JKD</a:t>
                </a:r>
                <a:endParaRPr b="0" i="0" sz="1100" u="none" cap="none" strike="noStrike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4" name="Google Shape;224;p13"/>
            <p:cNvGrpSpPr/>
            <p:nvPr/>
          </p:nvGrpSpPr>
          <p:grpSpPr>
            <a:xfrm>
              <a:off x="5447999" y="631991"/>
              <a:ext cx="2474368" cy="1383923"/>
              <a:chOff x="723113" y="1202871"/>
              <a:chExt cx="1935178" cy="1466169"/>
            </a:xfrm>
          </p:grpSpPr>
          <p:sp>
            <p:nvSpPr>
              <p:cNvPr id="225" name="Google Shape;225;p13"/>
              <p:cNvSpPr txBox="1"/>
              <p:nvPr/>
            </p:nvSpPr>
            <p:spPr>
              <a:xfrm>
                <a:off x="847814" y="1402832"/>
                <a:ext cx="1685776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200">
                    <a:solidFill>
                      <a:srgbClr val="D8E2F3"/>
                    </a:solidFill>
                    <a:latin typeface="Arial"/>
                    <a:ea typeface="Arial"/>
                    <a:cs typeface="Arial"/>
                    <a:sym typeface="Arial"/>
                  </a:rPr>
                  <a:t>É a IDE (Ambiente de desenvolvimento integrado) que usamos para programar em Java. </a:t>
                </a:r>
                <a:endParaRPr/>
              </a:p>
            </p:txBody>
          </p:sp>
          <p:sp>
            <p:nvSpPr>
              <p:cNvPr id="226" name="Google Shape;226;p13"/>
              <p:cNvSpPr/>
              <p:nvPr/>
            </p:nvSpPr>
            <p:spPr>
              <a:xfrm>
                <a:off x="723113" y="1202871"/>
                <a:ext cx="1935178" cy="1383923"/>
              </a:xfrm>
              <a:prstGeom prst="rect">
                <a:avLst/>
              </a:prstGeom>
              <a:noFill/>
              <a:ln cap="flat" cmpd="sng" w="9525">
                <a:solidFill>
                  <a:srgbClr val="ED145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1"/>
                  <a:buFont typeface="Calibri"/>
                  <a:buNone/>
                </a:pPr>
                <a:r>
                  <a:t/>
                </a:r>
                <a:endParaRPr b="0" i="0" sz="901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3"/>
              <p:cNvSpPr txBox="1"/>
              <p:nvPr/>
            </p:nvSpPr>
            <p:spPr>
              <a:xfrm>
                <a:off x="906931" y="2397619"/>
                <a:ext cx="1567542" cy="2714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D145B"/>
                  </a:buClr>
                  <a:buSzPts val="1100"/>
                  <a:buFont typeface="Arial"/>
                  <a:buNone/>
                </a:pPr>
                <a:r>
                  <a:rPr lang="pt-BR" sz="1100">
                    <a:solidFill>
                      <a:srgbClr val="ED145B"/>
                    </a:solidFill>
                    <a:latin typeface="Arial"/>
                    <a:ea typeface="Arial"/>
                    <a:cs typeface="Arial"/>
                    <a:sym typeface="Arial"/>
                  </a:rPr>
                  <a:t>Eclipse</a:t>
                </a:r>
                <a:endParaRPr b="0" i="0" sz="1100" u="none" cap="none" strike="noStrike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8" name="Google Shape;228;p13"/>
            <p:cNvGrpSpPr/>
            <p:nvPr/>
          </p:nvGrpSpPr>
          <p:grpSpPr>
            <a:xfrm>
              <a:off x="1654545" y="2332103"/>
              <a:ext cx="2474368" cy="1383923"/>
              <a:chOff x="723113" y="1202871"/>
              <a:chExt cx="1935178" cy="1466169"/>
            </a:xfrm>
          </p:grpSpPr>
          <p:sp>
            <p:nvSpPr>
              <p:cNvPr id="229" name="Google Shape;229;p13"/>
              <p:cNvSpPr txBox="1"/>
              <p:nvPr/>
            </p:nvSpPr>
            <p:spPr>
              <a:xfrm>
                <a:off x="847814" y="1402832"/>
                <a:ext cx="1685776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200">
                    <a:solidFill>
                      <a:srgbClr val="D8E2F3"/>
                    </a:solidFill>
                    <a:latin typeface="Arial"/>
                    <a:ea typeface="Arial"/>
                    <a:cs typeface="Arial"/>
                    <a:sym typeface="Arial"/>
                  </a:rPr>
                  <a:t>Sistema de controle de versões de softwares. Utilizamos para criar repositórios para nossos projetos.</a:t>
                </a:r>
                <a:endParaRPr/>
              </a:p>
            </p:txBody>
          </p:sp>
          <p:sp>
            <p:nvSpPr>
              <p:cNvPr id="230" name="Google Shape;230;p13"/>
              <p:cNvSpPr/>
              <p:nvPr/>
            </p:nvSpPr>
            <p:spPr>
              <a:xfrm>
                <a:off x="723113" y="1202871"/>
                <a:ext cx="1935178" cy="1383923"/>
              </a:xfrm>
              <a:prstGeom prst="rect">
                <a:avLst/>
              </a:prstGeom>
              <a:noFill/>
              <a:ln cap="flat" cmpd="sng" w="9525">
                <a:solidFill>
                  <a:srgbClr val="ED145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1"/>
                  <a:buFont typeface="Calibri"/>
                  <a:buNone/>
                </a:pPr>
                <a:r>
                  <a:t/>
                </a:r>
                <a:endParaRPr b="0" i="0" sz="901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3"/>
              <p:cNvSpPr txBox="1"/>
              <p:nvPr/>
            </p:nvSpPr>
            <p:spPr>
              <a:xfrm>
                <a:off x="906931" y="2397619"/>
                <a:ext cx="1567542" cy="2714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D145B"/>
                  </a:buClr>
                  <a:buSzPts val="1100"/>
                  <a:buFont typeface="Arial"/>
                  <a:buNone/>
                </a:pPr>
                <a:r>
                  <a:rPr b="0" i="0" lang="pt-BR" sz="1100" u="none" cap="none" strike="noStrike">
                    <a:solidFill>
                      <a:srgbClr val="ED145B"/>
                    </a:solidFill>
                    <a:latin typeface="Arial"/>
                    <a:ea typeface="Arial"/>
                    <a:cs typeface="Arial"/>
                    <a:sym typeface="Arial"/>
                  </a:rPr>
                  <a:t>GIT</a:t>
                </a:r>
                <a:endParaRPr b="0" i="0" sz="1100" u="none" cap="none" strike="noStrike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32" name="Google Shape;232;p13"/>
          <p:cNvGrpSpPr/>
          <p:nvPr/>
        </p:nvGrpSpPr>
        <p:grpSpPr>
          <a:xfrm>
            <a:off x="1834737" y="3738865"/>
            <a:ext cx="5473862" cy="757013"/>
            <a:chOff x="1834737" y="3738865"/>
            <a:chExt cx="5473862" cy="757013"/>
          </a:xfrm>
        </p:grpSpPr>
        <p:sp>
          <p:nvSpPr>
            <p:cNvPr id="233" name="Google Shape;233;p13"/>
            <p:cNvSpPr/>
            <p:nvPr/>
          </p:nvSpPr>
          <p:spPr>
            <a:xfrm>
              <a:off x="1834737" y="3738865"/>
              <a:ext cx="5473862" cy="757013"/>
            </a:xfrm>
            <a:prstGeom prst="rect">
              <a:avLst/>
            </a:prstGeom>
            <a:solidFill>
              <a:srgbClr val="F50566"/>
            </a:solidFill>
            <a:ln cap="flat" cmpd="sng" w="12700">
              <a:solidFill>
                <a:srgbClr val="F505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98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3"/>
            <p:cNvSpPr txBox="1"/>
            <p:nvPr/>
          </p:nvSpPr>
          <p:spPr>
            <a:xfrm>
              <a:off x="1835402" y="3844025"/>
              <a:ext cx="5473197" cy="543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6825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git remote add origin link_que_você_copiou_do_github</a:t>
              </a:r>
              <a:br>
                <a:rPr b="1" lang="pt-BR"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lang="pt-BR"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ADICIONA UM REPOSITÓRIO REMOTO AO SEU PROJETO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14"/>
          <p:cNvGrpSpPr/>
          <p:nvPr/>
        </p:nvGrpSpPr>
        <p:grpSpPr>
          <a:xfrm>
            <a:off x="1142432" y="631992"/>
            <a:ext cx="6859136" cy="2981858"/>
            <a:chOff x="828194" y="631991"/>
            <a:chExt cx="7094173" cy="3084035"/>
          </a:xfrm>
        </p:grpSpPr>
        <p:pic>
          <p:nvPicPr>
            <p:cNvPr descr="Java Logo transparent PNG - StickPNG" id="241" name="Google Shape;241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22489" y="742701"/>
              <a:ext cx="485341" cy="655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ícone eclipse" id="242" name="Google Shape;242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637226" y="936517"/>
              <a:ext cx="618825" cy="618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ícone arquivo, tipo, git" id="243" name="Google Shape;243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28194" y="2685899"/>
              <a:ext cx="716028" cy="716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ícone github" id="244" name="Google Shape;244;p1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665499" y="2685898"/>
              <a:ext cx="607265" cy="60726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5" name="Google Shape;245;p14"/>
            <p:cNvGrpSpPr/>
            <p:nvPr/>
          </p:nvGrpSpPr>
          <p:grpSpPr>
            <a:xfrm>
              <a:off x="1648912" y="631991"/>
              <a:ext cx="2474368" cy="1383923"/>
              <a:chOff x="723113" y="1202871"/>
              <a:chExt cx="1935178" cy="1466169"/>
            </a:xfrm>
          </p:grpSpPr>
          <p:sp>
            <p:nvSpPr>
              <p:cNvPr id="246" name="Google Shape;246;p14"/>
              <p:cNvSpPr txBox="1"/>
              <p:nvPr/>
            </p:nvSpPr>
            <p:spPr>
              <a:xfrm>
                <a:off x="847814" y="1402832"/>
                <a:ext cx="1685776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100">
                    <a:solidFill>
                      <a:srgbClr val="D8E2F3"/>
                    </a:solidFill>
                    <a:latin typeface="Arial"/>
                    <a:ea typeface="Arial"/>
                    <a:cs typeface="Arial"/>
                    <a:sym typeface="Arial"/>
                  </a:rPr>
                  <a:t>Kit de desenvolvimento Java. Permite criar programas escritos em Java que sejam executados pela JVM e pela JRE.</a:t>
                </a:r>
                <a:endParaRPr/>
              </a:p>
            </p:txBody>
          </p:sp>
          <p:sp>
            <p:nvSpPr>
              <p:cNvPr id="247" name="Google Shape;247;p14"/>
              <p:cNvSpPr/>
              <p:nvPr/>
            </p:nvSpPr>
            <p:spPr>
              <a:xfrm>
                <a:off x="723113" y="1202871"/>
                <a:ext cx="1935178" cy="1383923"/>
              </a:xfrm>
              <a:prstGeom prst="rect">
                <a:avLst/>
              </a:prstGeom>
              <a:noFill/>
              <a:ln cap="flat" cmpd="sng" w="9525">
                <a:solidFill>
                  <a:srgbClr val="ED145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1"/>
                  <a:buFont typeface="Calibri"/>
                  <a:buNone/>
                </a:pPr>
                <a:r>
                  <a:t/>
                </a:r>
                <a:endParaRPr b="0" i="0" sz="901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4"/>
              <p:cNvSpPr txBox="1"/>
              <p:nvPr/>
            </p:nvSpPr>
            <p:spPr>
              <a:xfrm>
                <a:off x="906931" y="2397619"/>
                <a:ext cx="1567542" cy="2714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D145B"/>
                  </a:buClr>
                  <a:buSzPts val="1100"/>
                  <a:buFont typeface="Arial"/>
                  <a:buNone/>
                </a:pPr>
                <a:r>
                  <a:rPr b="0" i="0" lang="pt-BR" sz="1100" u="none" cap="none" strike="noStrike">
                    <a:solidFill>
                      <a:srgbClr val="ED145B"/>
                    </a:solidFill>
                    <a:latin typeface="Arial"/>
                    <a:ea typeface="Arial"/>
                    <a:cs typeface="Arial"/>
                    <a:sym typeface="Arial"/>
                  </a:rPr>
                  <a:t>JKD</a:t>
                </a:r>
                <a:endParaRPr b="0" i="0" sz="1100" u="none" cap="none" strike="noStrike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9" name="Google Shape;249;p14"/>
            <p:cNvGrpSpPr/>
            <p:nvPr/>
          </p:nvGrpSpPr>
          <p:grpSpPr>
            <a:xfrm>
              <a:off x="5447999" y="631991"/>
              <a:ext cx="2474368" cy="1383923"/>
              <a:chOff x="723113" y="1202871"/>
              <a:chExt cx="1935178" cy="1466169"/>
            </a:xfrm>
          </p:grpSpPr>
          <p:sp>
            <p:nvSpPr>
              <p:cNvPr id="250" name="Google Shape;250;p14"/>
              <p:cNvSpPr txBox="1"/>
              <p:nvPr/>
            </p:nvSpPr>
            <p:spPr>
              <a:xfrm>
                <a:off x="847814" y="1402832"/>
                <a:ext cx="1685776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200">
                    <a:solidFill>
                      <a:srgbClr val="D8E2F3"/>
                    </a:solidFill>
                    <a:latin typeface="Arial"/>
                    <a:ea typeface="Arial"/>
                    <a:cs typeface="Arial"/>
                    <a:sym typeface="Arial"/>
                  </a:rPr>
                  <a:t>É a IDE (Ambiente de desenvolvimento integrado) que usamos para programar em Java. </a:t>
                </a:r>
                <a:endParaRPr/>
              </a:p>
            </p:txBody>
          </p:sp>
          <p:sp>
            <p:nvSpPr>
              <p:cNvPr id="251" name="Google Shape;251;p14"/>
              <p:cNvSpPr/>
              <p:nvPr/>
            </p:nvSpPr>
            <p:spPr>
              <a:xfrm>
                <a:off x="723113" y="1202871"/>
                <a:ext cx="1935178" cy="1383923"/>
              </a:xfrm>
              <a:prstGeom prst="rect">
                <a:avLst/>
              </a:prstGeom>
              <a:noFill/>
              <a:ln cap="flat" cmpd="sng" w="9525">
                <a:solidFill>
                  <a:srgbClr val="ED145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1"/>
                  <a:buFont typeface="Calibri"/>
                  <a:buNone/>
                </a:pPr>
                <a:r>
                  <a:t/>
                </a:r>
                <a:endParaRPr b="0" i="0" sz="901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4"/>
              <p:cNvSpPr txBox="1"/>
              <p:nvPr/>
            </p:nvSpPr>
            <p:spPr>
              <a:xfrm>
                <a:off x="906931" y="2397619"/>
                <a:ext cx="1567542" cy="2714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D145B"/>
                  </a:buClr>
                  <a:buSzPts val="1100"/>
                  <a:buFont typeface="Arial"/>
                  <a:buNone/>
                </a:pPr>
                <a:r>
                  <a:rPr lang="pt-BR" sz="1100">
                    <a:solidFill>
                      <a:srgbClr val="ED145B"/>
                    </a:solidFill>
                    <a:latin typeface="Arial"/>
                    <a:ea typeface="Arial"/>
                    <a:cs typeface="Arial"/>
                    <a:sym typeface="Arial"/>
                  </a:rPr>
                  <a:t>Eclipse</a:t>
                </a:r>
                <a:endParaRPr b="0" i="0" sz="1100" u="none" cap="none" strike="noStrike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3" name="Google Shape;253;p14"/>
            <p:cNvGrpSpPr/>
            <p:nvPr/>
          </p:nvGrpSpPr>
          <p:grpSpPr>
            <a:xfrm>
              <a:off x="1654545" y="2332103"/>
              <a:ext cx="2474368" cy="1383923"/>
              <a:chOff x="723113" y="1202871"/>
              <a:chExt cx="1935178" cy="1466169"/>
            </a:xfrm>
          </p:grpSpPr>
          <p:sp>
            <p:nvSpPr>
              <p:cNvPr id="254" name="Google Shape;254;p14"/>
              <p:cNvSpPr txBox="1"/>
              <p:nvPr/>
            </p:nvSpPr>
            <p:spPr>
              <a:xfrm>
                <a:off x="847814" y="1402832"/>
                <a:ext cx="1685776" cy="10156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200">
                    <a:solidFill>
                      <a:srgbClr val="D8E2F3"/>
                    </a:solidFill>
                    <a:latin typeface="Arial"/>
                    <a:ea typeface="Arial"/>
                    <a:cs typeface="Arial"/>
                    <a:sym typeface="Arial"/>
                  </a:rPr>
                  <a:t>Sistema de controle de versões de softwares. Utilizamos para criar repositórios para nossos projetos.</a:t>
                </a:r>
                <a:endParaRPr/>
              </a:p>
            </p:txBody>
          </p:sp>
          <p:sp>
            <p:nvSpPr>
              <p:cNvPr id="255" name="Google Shape;255;p14"/>
              <p:cNvSpPr/>
              <p:nvPr/>
            </p:nvSpPr>
            <p:spPr>
              <a:xfrm>
                <a:off x="723113" y="1202871"/>
                <a:ext cx="1935178" cy="1383923"/>
              </a:xfrm>
              <a:prstGeom prst="rect">
                <a:avLst/>
              </a:prstGeom>
              <a:noFill/>
              <a:ln cap="flat" cmpd="sng" w="9525">
                <a:solidFill>
                  <a:srgbClr val="ED145B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901"/>
                  <a:buFont typeface="Calibri"/>
                  <a:buNone/>
                </a:pPr>
                <a:r>
                  <a:t/>
                </a:r>
                <a:endParaRPr b="0" i="0" sz="901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14"/>
              <p:cNvSpPr txBox="1"/>
              <p:nvPr/>
            </p:nvSpPr>
            <p:spPr>
              <a:xfrm>
                <a:off x="906931" y="2397619"/>
                <a:ext cx="1567542" cy="2714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D145B"/>
                  </a:buClr>
                  <a:buSzPts val="1100"/>
                  <a:buFont typeface="Arial"/>
                  <a:buNone/>
                </a:pPr>
                <a:r>
                  <a:rPr b="0" i="0" lang="pt-BR" sz="1100" u="none" cap="none" strike="noStrike">
                    <a:solidFill>
                      <a:srgbClr val="ED145B"/>
                    </a:solidFill>
                    <a:latin typeface="Arial"/>
                    <a:ea typeface="Arial"/>
                    <a:cs typeface="Arial"/>
                    <a:sym typeface="Arial"/>
                  </a:rPr>
                  <a:t>GIT</a:t>
                </a:r>
                <a:endParaRPr b="0" i="0" sz="1100" u="none" cap="none" strike="noStrike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57" name="Google Shape;257;p14"/>
          <p:cNvGrpSpPr/>
          <p:nvPr/>
        </p:nvGrpSpPr>
        <p:grpSpPr>
          <a:xfrm>
            <a:off x="1834737" y="3738865"/>
            <a:ext cx="5473862" cy="757013"/>
            <a:chOff x="1834737" y="3738865"/>
            <a:chExt cx="5473862" cy="757013"/>
          </a:xfrm>
        </p:grpSpPr>
        <p:sp>
          <p:nvSpPr>
            <p:cNvPr id="258" name="Google Shape;258;p14"/>
            <p:cNvSpPr/>
            <p:nvPr/>
          </p:nvSpPr>
          <p:spPr>
            <a:xfrm>
              <a:off x="1834737" y="3738865"/>
              <a:ext cx="5473862" cy="757013"/>
            </a:xfrm>
            <a:prstGeom prst="rect">
              <a:avLst/>
            </a:prstGeom>
            <a:solidFill>
              <a:srgbClr val="F50566"/>
            </a:solidFill>
            <a:ln cap="flat" cmpd="sng" w="12700">
              <a:solidFill>
                <a:srgbClr val="F505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98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4"/>
            <p:cNvSpPr txBox="1"/>
            <p:nvPr/>
          </p:nvSpPr>
          <p:spPr>
            <a:xfrm>
              <a:off x="1835402" y="3844025"/>
              <a:ext cx="5473197" cy="543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6825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git push -f origin master</a:t>
              </a:r>
              <a:br>
                <a:rPr b="1" lang="pt-BR"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lang="pt-BR" sz="105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ENVIA O PROJETO PARA O REPOSITÓRIO REMOTO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ava Logo transparent PNG - StickPNG" id="265" name="Google Shape;26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3603" y="1176358"/>
            <a:ext cx="469261" cy="6339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ícone eclipse" id="266" name="Google Shape;26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5267" y="1363753"/>
            <a:ext cx="598323" cy="5983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ícone arquivo, tipo, git" id="267" name="Google Shape;26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2432" y="3055176"/>
            <a:ext cx="692305" cy="6923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ícone github" id="268" name="Google Shape;268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52603" y="3055175"/>
            <a:ext cx="587146" cy="5871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9" name="Google Shape;269;p15"/>
          <p:cNvGrpSpPr/>
          <p:nvPr/>
        </p:nvGrpSpPr>
        <p:grpSpPr>
          <a:xfrm>
            <a:off x="1935959" y="1069316"/>
            <a:ext cx="2392390" cy="1338072"/>
            <a:chOff x="723113" y="1202871"/>
            <a:chExt cx="1935178" cy="1466169"/>
          </a:xfrm>
        </p:grpSpPr>
        <p:sp>
          <p:nvSpPr>
            <p:cNvPr id="270" name="Google Shape;270;p15"/>
            <p:cNvSpPr txBox="1"/>
            <p:nvPr/>
          </p:nvSpPr>
          <p:spPr>
            <a:xfrm>
              <a:off x="847814" y="1402832"/>
              <a:ext cx="1685776" cy="1015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rgbClr val="D8E2F3"/>
                  </a:solidFill>
                  <a:latin typeface="Arial"/>
                  <a:ea typeface="Arial"/>
                  <a:cs typeface="Arial"/>
                  <a:sym typeface="Arial"/>
                </a:rPr>
                <a:t>Kit de desenvolvimento Java. Permite criar programas escritos em Java que sejam executados pela JVM e pela JRE.</a:t>
              </a:r>
              <a:endParaRPr/>
            </a:p>
          </p:txBody>
        </p:sp>
        <p:sp>
          <p:nvSpPr>
            <p:cNvPr id="271" name="Google Shape;271;p15"/>
            <p:cNvSpPr/>
            <p:nvPr/>
          </p:nvSpPr>
          <p:spPr>
            <a:xfrm>
              <a:off x="723113" y="1202871"/>
              <a:ext cx="1935178" cy="1383923"/>
            </a:xfrm>
            <a:prstGeom prst="rect">
              <a:avLst/>
            </a:prstGeom>
            <a:noFill/>
            <a:ln cap="flat" cmpd="sng" w="9525">
              <a:solidFill>
                <a:srgbClr val="ED145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1"/>
                <a:buFont typeface="Calibri"/>
                <a:buNone/>
              </a:pPr>
              <a:r>
                <a:t/>
              </a:r>
              <a:endParaRPr b="0" i="0" sz="9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5"/>
            <p:cNvSpPr txBox="1"/>
            <p:nvPr/>
          </p:nvSpPr>
          <p:spPr>
            <a:xfrm>
              <a:off x="906931" y="2397619"/>
              <a:ext cx="1567542" cy="2714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D145B"/>
                </a:buClr>
                <a:buSzPts val="1100"/>
                <a:buFont typeface="Arial"/>
                <a:buNone/>
              </a:pPr>
              <a:r>
                <a:rPr b="0" i="0" lang="pt-BR" sz="1100" u="none" cap="none" strike="noStrike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JKD</a:t>
              </a:r>
              <a:endParaRPr b="0" i="0" sz="1100" u="none" cap="none" strike="noStrik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3" name="Google Shape;273;p15"/>
          <p:cNvGrpSpPr/>
          <p:nvPr/>
        </p:nvGrpSpPr>
        <p:grpSpPr>
          <a:xfrm>
            <a:off x="5609178" y="1069316"/>
            <a:ext cx="2392390" cy="1338072"/>
            <a:chOff x="723113" y="1202871"/>
            <a:chExt cx="1935178" cy="1466169"/>
          </a:xfrm>
        </p:grpSpPr>
        <p:sp>
          <p:nvSpPr>
            <p:cNvPr id="274" name="Google Shape;274;p15"/>
            <p:cNvSpPr txBox="1"/>
            <p:nvPr/>
          </p:nvSpPr>
          <p:spPr>
            <a:xfrm>
              <a:off x="847814" y="1402832"/>
              <a:ext cx="1685776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D8E2F3"/>
                  </a:solidFill>
                  <a:latin typeface="Arial"/>
                  <a:ea typeface="Arial"/>
                  <a:cs typeface="Arial"/>
                  <a:sym typeface="Arial"/>
                </a:rPr>
                <a:t>É a IDE (Ambiente de desenvolvimento integrado) que usamos para programar em Java. </a:t>
              </a:r>
              <a:endParaRPr/>
            </a:p>
          </p:txBody>
        </p:sp>
        <p:sp>
          <p:nvSpPr>
            <p:cNvPr id="275" name="Google Shape;275;p15"/>
            <p:cNvSpPr/>
            <p:nvPr/>
          </p:nvSpPr>
          <p:spPr>
            <a:xfrm>
              <a:off x="723113" y="1202871"/>
              <a:ext cx="1935178" cy="1383923"/>
            </a:xfrm>
            <a:prstGeom prst="rect">
              <a:avLst/>
            </a:prstGeom>
            <a:noFill/>
            <a:ln cap="flat" cmpd="sng" w="9525">
              <a:solidFill>
                <a:srgbClr val="ED145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1"/>
                <a:buFont typeface="Calibri"/>
                <a:buNone/>
              </a:pPr>
              <a:r>
                <a:t/>
              </a:r>
              <a:endParaRPr b="0" i="0" sz="9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5"/>
            <p:cNvSpPr txBox="1"/>
            <p:nvPr/>
          </p:nvSpPr>
          <p:spPr>
            <a:xfrm>
              <a:off x="906931" y="2397619"/>
              <a:ext cx="1567542" cy="2714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D145B"/>
                </a:buClr>
                <a:buSzPts val="1100"/>
                <a:buFont typeface="Arial"/>
                <a:buNone/>
              </a:pPr>
              <a:r>
                <a:rPr lang="pt-BR" sz="1100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Eclipse</a:t>
              </a:r>
              <a:endParaRPr b="0" i="0" sz="1100" u="none" cap="none" strike="noStrik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7" name="Google Shape;277;p15"/>
          <p:cNvGrpSpPr/>
          <p:nvPr/>
        </p:nvGrpSpPr>
        <p:grpSpPr>
          <a:xfrm>
            <a:off x="1941405" y="2713102"/>
            <a:ext cx="2392390" cy="1338072"/>
            <a:chOff x="723113" y="1202871"/>
            <a:chExt cx="1935178" cy="1466169"/>
          </a:xfrm>
        </p:grpSpPr>
        <p:sp>
          <p:nvSpPr>
            <p:cNvPr id="278" name="Google Shape;278;p15"/>
            <p:cNvSpPr txBox="1"/>
            <p:nvPr/>
          </p:nvSpPr>
          <p:spPr>
            <a:xfrm>
              <a:off x="847814" y="1402832"/>
              <a:ext cx="1685776" cy="1015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D8E2F3"/>
                  </a:solidFill>
                  <a:latin typeface="Arial"/>
                  <a:ea typeface="Arial"/>
                  <a:cs typeface="Arial"/>
                  <a:sym typeface="Arial"/>
                </a:rPr>
                <a:t>Sistema de controle de versões de softwares. Utilizamos para criar repositórios para nossos projetos.</a:t>
              </a:r>
              <a:endParaRPr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723113" y="1202871"/>
              <a:ext cx="1935178" cy="1383923"/>
            </a:xfrm>
            <a:prstGeom prst="rect">
              <a:avLst/>
            </a:prstGeom>
            <a:noFill/>
            <a:ln cap="flat" cmpd="sng" w="9525">
              <a:solidFill>
                <a:srgbClr val="ED145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1"/>
                <a:buFont typeface="Calibri"/>
                <a:buNone/>
              </a:pPr>
              <a:r>
                <a:t/>
              </a:r>
              <a:endParaRPr b="0" i="0" sz="9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5"/>
            <p:cNvSpPr txBox="1"/>
            <p:nvPr/>
          </p:nvSpPr>
          <p:spPr>
            <a:xfrm>
              <a:off x="906931" y="2397619"/>
              <a:ext cx="1567542" cy="2714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D145B"/>
                </a:buClr>
                <a:buSzPts val="1100"/>
                <a:buFont typeface="Arial"/>
                <a:buNone/>
              </a:pPr>
              <a:r>
                <a:rPr b="0" i="0" lang="pt-BR" sz="1100" u="none" cap="none" strike="noStrike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GIT</a:t>
              </a:r>
              <a:endParaRPr b="0" i="0" sz="1100" u="none" cap="none" strike="noStrik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1" name="Google Shape;281;p15"/>
          <p:cNvGrpSpPr/>
          <p:nvPr/>
        </p:nvGrpSpPr>
        <p:grpSpPr>
          <a:xfrm>
            <a:off x="5609177" y="2713102"/>
            <a:ext cx="2392390" cy="1361786"/>
            <a:chOff x="723113" y="1202871"/>
            <a:chExt cx="1935178" cy="1492153"/>
          </a:xfrm>
        </p:grpSpPr>
        <p:sp>
          <p:nvSpPr>
            <p:cNvPr id="282" name="Google Shape;282;p15"/>
            <p:cNvSpPr txBox="1"/>
            <p:nvPr/>
          </p:nvSpPr>
          <p:spPr>
            <a:xfrm>
              <a:off x="847814" y="1425723"/>
              <a:ext cx="1685776" cy="910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D8E2F3"/>
                  </a:solidFill>
                  <a:latin typeface="Arial"/>
                  <a:ea typeface="Arial"/>
                  <a:cs typeface="Arial"/>
                  <a:sym typeface="Arial"/>
                </a:rPr>
                <a:t>Site que permite o envio e compartilhamento de projetos versionados através do git.</a:t>
              </a: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723113" y="1202871"/>
              <a:ext cx="1935178" cy="1383923"/>
            </a:xfrm>
            <a:prstGeom prst="rect">
              <a:avLst/>
            </a:prstGeom>
            <a:noFill/>
            <a:ln cap="flat" cmpd="sng" w="9525">
              <a:solidFill>
                <a:srgbClr val="ED145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901"/>
                <a:buFont typeface="Calibri"/>
                <a:buNone/>
              </a:pPr>
              <a:r>
                <a:t/>
              </a:r>
              <a:endParaRPr b="0" i="0" sz="901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5"/>
            <p:cNvSpPr txBox="1"/>
            <p:nvPr/>
          </p:nvSpPr>
          <p:spPr>
            <a:xfrm>
              <a:off x="906931" y="2397619"/>
              <a:ext cx="1567542" cy="2974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D145B"/>
                </a:buClr>
                <a:buSzPts val="1100"/>
                <a:buFont typeface="Arial"/>
                <a:buNone/>
              </a:pPr>
              <a:r>
                <a:rPr b="0" i="0" lang="pt-BR" sz="1100" u="none" cap="none" strike="noStrike">
                  <a:solidFill>
                    <a:srgbClr val="ED145B"/>
                  </a:solidFill>
                  <a:latin typeface="Arial"/>
                  <a:ea typeface="Arial"/>
                  <a:cs typeface="Arial"/>
                  <a:sym typeface="Arial"/>
                </a:rPr>
                <a:t>GitHub</a:t>
              </a:r>
              <a:endParaRPr b="0" i="0" sz="1100" u="none" cap="none" strike="noStrik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6"/>
          <p:cNvSpPr txBox="1"/>
          <p:nvPr/>
        </p:nvSpPr>
        <p:spPr>
          <a:xfrm>
            <a:off x="935038" y="665163"/>
            <a:ext cx="7273925" cy="3108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import java.util.Scanner;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public class Saudacao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public static void main(String[] args)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ED145B"/>
                </a:solidFill>
                <a:latin typeface="Consolas"/>
                <a:ea typeface="Consolas"/>
                <a:cs typeface="Consolas"/>
                <a:sym typeface="Consolas"/>
              </a:rPr>
              <a:t>		Scanner leitor = new Scanner(System.in);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91A3AD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String nome;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System.out.println("Por favor, insira seu nome:");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nome = leitor.next();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System.out.println("O nome digitado foi " + nome);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leitor.close();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290" name="Google Shape;290;p16"/>
          <p:cNvSpPr txBox="1"/>
          <p:nvPr/>
        </p:nvSpPr>
        <p:spPr>
          <a:xfrm>
            <a:off x="1252330" y="3884546"/>
            <a:ext cx="6758609" cy="1028593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5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Scanner é a ferramenta que utilizamos para permitir que o usuário interaja com nosso programa por meio do teclado. Nesse caso o Scanner chama-se </a:t>
            </a:r>
            <a:r>
              <a:rPr b="1" i="1" lang="pt-BR" sz="105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leitor</a:t>
            </a:r>
            <a:r>
              <a:rPr b="1" lang="pt-BR" sz="105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e deve ser utilizado com seus métodos </a:t>
            </a:r>
            <a:r>
              <a:rPr b="1" i="1" lang="pt-BR" sz="105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next,</a:t>
            </a:r>
            <a:r>
              <a:rPr b="1" lang="pt-BR" sz="105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dependendo do tipo de dados que queremos ler (</a:t>
            </a:r>
            <a:r>
              <a:rPr b="1" i="1" lang="pt-BR" sz="105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next()</a:t>
            </a:r>
            <a:r>
              <a:rPr b="1" lang="pt-BR" sz="105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1" lang="pt-BR" sz="105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nextInt(),</a:t>
            </a:r>
            <a:r>
              <a:rPr b="1" lang="pt-BR" sz="105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pt-BR" sz="105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nextDouble(), </a:t>
            </a:r>
            <a:r>
              <a:rPr b="1" lang="pt-BR" sz="105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etc).</a:t>
            </a:r>
            <a:endParaRPr/>
          </a:p>
        </p:txBody>
      </p:sp>
      <p:pic>
        <p:nvPicPr>
          <p:cNvPr descr="Web design" id="291" name="Google Shape;29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2838" y="515249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7"/>
          <p:cNvSpPr txBox="1"/>
          <p:nvPr/>
        </p:nvSpPr>
        <p:spPr>
          <a:xfrm>
            <a:off x="935038" y="665163"/>
            <a:ext cx="7273925" cy="3108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import java.util.Scanner;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public class Saudacao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public static void main(String[] args)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ED145B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Scanner leitor = new Scanner(System.in);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String nome;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System.out.println("Por favor, insira seu nome:");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nome = leitor.next();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System.out.println("O nome digitado foi " + nome);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leitor.close();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297" name="Google Shape;297;p17"/>
          <p:cNvSpPr txBox="1"/>
          <p:nvPr/>
        </p:nvSpPr>
        <p:spPr>
          <a:xfrm>
            <a:off x="1252330" y="3874848"/>
            <a:ext cx="6758609" cy="1028593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5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 variáveis são espaços temporários na memória RAM para armazenarmos dados que serão manipulados ao longo do funcionamento do programa. Nesse caso, criamos uma variável chamada nome que é do tipo String. O tipo indica o que a variável pode armazenar, sendo que String indica o armazenamento de textos.</a:t>
            </a:r>
            <a:endParaRPr/>
          </a:p>
        </p:txBody>
      </p:sp>
      <p:pic>
        <p:nvPicPr>
          <p:cNvPr descr="Web design" id="298" name="Google Shape;29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2838" y="515249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8"/>
          <p:cNvSpPr txBox="1"/>
          <p:nvPr/>
        </p:nvSpPr>
        <p:spPr>
          <a:xfrm>
            <a:off x="935038" y="665163"/>
            <a:ext cx="7273925" cy="3108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import java.util.Scanner;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public class Saudacao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public static void main(String[] args)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ED145B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Scanner leitor = new Scanner(System.in);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String nome;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pt-BR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System.out.println("Por favor, insira seu nome:");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nome = leitor.next();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System.out.println("O nome digitado foi " + nome);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leitor.close();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304" name="Google Shape;304;p18"/>
          <p:cNvSpPr txBox="1"/>
          <p:nvPr/>
        </p:nvSpPr>
        <p:spPr>
          <a:xfrm>
            <a:off x="1252330" y="3874848"/>
            <a:ext cx="6758609" cy="1028593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5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Podemos exibir (ou printar) dados na tela por meio do comando System.out.print ou do comando System.out.println.</a:t>
            </a:r>
            <a:br>
              <a:rPr b="1" lang="pt-BR" sz="105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pt-BR" sz="105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Entre parênteses deve estar o conteúdo do print: se for um texto deve estar entre aspas e se for o conteúdo que uma variável contém deve ser apenas o nome dessa variável.</a:t>
            </a:r>
            <a:endParaRPr/>
          </a:p>
        </p:txBody>
      </p:sp>
      <p:pic>
        <p:nvPicPr>
          <p:cNvPr descr="Web design" id="305" name="Google Shape;30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2838" y="515249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9"/>
          <p:cNvSpPr txBox="1"/>
          <p:nvPr/>
        </p:nvSpPr>
        <p:spPr>
          <a:xfrm>
            <a:off x="935038" y="665163"/>
            <a:ext cx="7273925" cy="3108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import java.util.Scanner;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public class Saudacao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public static void main(String[] args)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Scanner leitor = new Scanner(System.in);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String nome;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System.out.println("Por favor, insira seu nome:");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nome = leitor.next();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System.out.println("O nome digitado foi " + nome);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leitor.close();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311" name="Google Shape;311;p19"/>
          <p:cNvSpPr txBox="1"/>
          <p:nvPr/>
        </p:nvSpPr>
        <p:spPr>
          <a:xfrm>
            <a:off x="1252330" y="3883431"/>
            <a:ext cx="6758609" cy="1028593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5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Para atribuir um valor à variável, devemos colocá-la no início da linha seguida de um sinal de igual e do valor.</a:t>
            </a:r>
            <a:br>
              <a:rPr b="1" lang="pt-BR" sz="105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pt-BR" sz="105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Nesse caso, estamos atribuindo à variável o valor que o usuário digitar pelo teclado, sendo que o comando leitor.next() está fazendo a leitura desse valor.</a:t>
            </a:r>
            <a:endParaRPr/>
          </a:p>
        </p:txBody>
      </p:sp>
      <p:pic>
        <p:nvPicPr>
          <p:cNvPr descr="Web design" id="312" name="Google Shape;31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2838" y="515249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0"/>
          <p:cNvSpPr txBox="1"/>
          <p:nvPr/>
        </p:nvSpPr>
        <p:spPr>
          <a:xfrm>
            <a:off x="1036058" y="1127567"/>
            <a:ext cx="5484012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3500"/>
              <a:buFont typeface="Arial"/>
              <a:buNone/>
            </a:pPr>
            <a:r>
              <a:rPr lang="pt-BR" sz="35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CLONANDO UM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0566"/>
              </a:buClr>
              <a:buSzPts val="3500"/>
              <a:buFont typeface="Arial"/>
              <a:buNone/>
            </a:pPr>
            <a:r>
              <a:rPr b="0" i="0" lang="pt-BR" sz="3500" u="none" cap="none" strike="noStrike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REPOSITÓRIO</a:t>
            </a:r>
            <a:endParaRPr b="0" i="0" sz="3500" u="none" cap="none" strike="noStrike">
              <a:solidFill>
                <a:srgbClr val="F505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8" name="Google Shape;318;p20"/>
          <p:cNvCxnSpPr/>
          <p:nvPr/>
        </p:nvCxnSpPr>
        <p:spPr>
          <a:xfrm>
            <a:off x="1142062" y="2488347"/>
            <a:ext cx="1202027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9" name="Google Shape;319;p20"/>
          <p:cNvSpPr txBox="1"/>
          <p:nvPr/>
        </p:nvSpPr>
        <p:spPr>
          <a:xfrm>
            <a:off x="4937487" y="3089721"/>
            <a:ext cx="3442161" cy="6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2"/>
              <a:buFont typeface="Arial"/>
              <a:buNone/>
            </a:pPr>
            <a:r>
              <a:rPr b="1" i="0" lang="pt-BR" sz="1802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UTILIZANDO O COMANDO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50566"/>
              </a:buClr>
              <a:buSzPts val="1802"/>
              <a:buFont typeface="Arial"/>
              <a:buNone/>
            </a:pPr>
            <a:r>
              <a:rPr b="1" i="0" lang="pt-BR" sz="1802" u="none" cap="none" strike="noStrike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GIT CLONE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1"/>
          <p:cNvSpPr txBox="1"/>
          <p:nvPr/>
        </p:nvSpPr>
        <p:spPr>
          <a:xfrm>
            <a:off x="1239549" y="1105803"/>
            <a:ext cx="6664903" cy="2931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Haverá momentos em que você vai precisar </a:t>
            </a:r>
            <a:r>
              <a:rPr lang="pt-BR" sz="1600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recuperar seus repositórios</a:t>
            </a:r>
            <a:r>
              <a:rPr lang="pt-BR" sz="1600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 do GitHub em uma máquina que ainda não possui uma cópia.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Em outras ocasiões, vai querer se </a:t>
            </a:r>
            <a:r>
              <a:rPr lang="pt-BR" sz="1600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basear no repositório de outro usuário </a:t>
            </a:r>
            <a:r>
              <a:rPr lang="pt-BR" sz="1600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para iniciar o seu projeto.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Existem diversas formas de fazer isso e hoje vamos aprender uma delas.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2"/>
          <p:cNvSpPr txBox="1"/>
          <p:nvPr/>
        </p:nvSpPr>
        <p:spPr>
          <a:xfrm>
            <a:off x="592185" y="226521"/>
            <a:ext cx="40471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ABRINDO O TERMINAL</a:t>
            </a:r>
            <a:endParaRPr/>
          </a:p>
        </p:txBody>
      </p:sp>
      <p:sp>
        <p:nvSpPr>
          <p:cNvPr id="331" name="Google Shape;331;p22"/>
          <p:cNvSpPr txBox="1"/>
          <p:nvPr/>
        </p:nvSpPr>
        <p:spPr>
          <a:xfrm>
            <a:off x="4571946" y="1185518"/>
            <a:ext cx="4170271" cy="31648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35125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Abra o seu Eclipse dentro do mesmo workspace que você usou na aula passada (provavelmente você usou o Workspace padrão, então basta aceitar o caminho indicado ao abrir o programa).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620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Clique com o botão direito do mouse no projeto da última aula, selecione a opção Show in </a:t>
            </a:r>
            <a:r>
              <a:rPr lang="pt-BR" sz="1400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🡪</a:t>
            </a:r>
            <a:r>
              <a:rPr i="1" lang="pt-BR" sz="1600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System Explorer.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580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Será aberta a pasta do seu Workspace.</a:t>
            </a:r>
            <a:endParaRPr/>
          </a:p>
        </p:txBody>
      </p:sp>
      <p:cxnSp>
        <p:nvCxnSpPr>
          <p:cNvPr id="332" name="Google Shape;332;p22"/>
          <p:cNvCxnSpPr/>
          <p:nvPr/>
        </p:nvCxnSpPr>
        <p:spPr>
          <a:xfrm>
            <a:off x="659545" y="658460"/>
            <a:ext cx="2529695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33" name="Google Shape;333;p22"/>
          <p:cNvPicPr preferRelativeResize="0"/>
          <p:nvPr/>
        </p:nvPicPr>
        <p:blipFill rotWithShape="1">
          <a:blip r:embed="rId3">
            <a:alphaModFix/>
          </a:blip>
          <a:srcRect b="12933" l="0" r="0" t="0"/>
          <a:stretch/>
        </p:blipFill>
        <p:spPr>
          <a:xfrm>
            <a:off x="679422" y="1019455"/>
            <a:ext cx="3615488" cy="3496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3"/>
          <p:cNvSpPr txBox="1"/>
          <p:nvPr/>
        </p:nvSpPr>
        <p:spPr>
          <a:xfrm>
            <a:off x="595693" y="226521"/>
            <a:ext cx="40471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ABRINDO O TERMINAL</a:t>
            </a:r>
            <a:endParaRPr/>
          </a:p>
        </p:txBody>
      </p:sp>
      <p:sp>
        <p:nvSpPr>
          <p:cNvPr id="340" name="Google Shape;340;p23"/>
          <p:cNvSpPr txBox="1"/>
          <p:nvPr/>
        </p:nvSpPr>
        <p:spPr>
          <a:xfrm>
            <a:off x="4549343" y="937975"/>
            <a:ext cx="4012766" cy="3761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35125">
            <a:sp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Para abrir um terminal nessa pasta, caso esteja no Microsoft Windows, basta clicar com o botão direito do mouse enquanto pressiona a tecla SHIFT em qualquer área em branco e selecionar a opção para abrir o Prompt ou o Powershell.</a:t>
            </a:r>
            <a:endParaRPr/>
          </a:p>
          <a:p>
            <a:pPr indent="-171450" lvl="0" marL="171450" marR="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Um caminho muito mais simples é clicar na barra de endereços, digitar cmd e teclar Enter.</a:t>
            </a:r>
            <a:endParaRPr/>
          </a:p>
          <a:p>
            <a:pPr indent="-171450" lvl="0" marL="171450" marR="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Deixe o terminal aberto, pois o usaremos logo mais.</a:t>
            </a:r>
            <a:endParaRPr/>
          </a:p>
        </p:txBody>
      </p:sp>
      <p:cxnSp>
        <p:nvCxnSpPr>
          <p:cNvPr id="341" name="Google Shape;341;p23"/>
          <p:cNvCxnSpPr/>
          <p:nvPr/>
        </p:nvCxnSpPr>
        <p:spPr>
          <a:xfrm>
            <a:off x="663053" y="658460"/>
            <a:ext cx="2529695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42" name="Google Shape;34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213" y="986874"/>
            <a:ext cx="3674386" cy="3691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4"/>
          <p:cNvSpPr txBox="1"/>
          <p:nvPr/>
        </p:nvSpPr>
        <p:spPr>
          <a:xfrm>
            <a:off x="579035" y="226521"/>
            <a:ext cx="40471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ENCONTRANDO O LINK</a:t>
            </a:r>
            <a:endParaRPr/>
          </a:p>
        </p:txBody>
      </p:sp>
      <p:sp>
        <p:nvSpPr>
          <p:cNvPr id="349" name="Google Shape;349;p24"/>
          <p:cNvSpPr txBox="1"/>
          <p:nvPr/>
        </p:nvSpPr>
        <p:spPr>
          <a:xfrm>
            <a:off x="4542108" y="828130"/>
            <a:ext cx="4241674" cy="3524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35125">
            <a:sp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Acesse </a:t>
            </a:r>
            <a:r>
              <a:rPr lang="pt-BR" sz="1400" u="sng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https://github.com/andrefdavid/Aula02 para encontrar o repositório base para a Aula02. </a:t>
            </a:r>
            <a:endParaRPr/>
          </a:p>
          <a:p>
            <a:pPr indent="-171450" lvl="0" marL="171450" marR="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Clique em “Code” para revelar as opções disponíveis.</a:t>
            </a:r>
            <a:endParaRPr/>
          </a:p>
          <a:p>
            <a:pPr indent="-171450" lvl="0" marL="171450" marR="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Copie o link que aparece na caixinha de texto. </a:t>
            </a:r>
            <a:endParaRPr/>
          </a:p>
          <a:p>
            <a:pPr indent="-171450" lvl="0" marL="171450" marR="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Usaremos esse link para baixar o projeto por meio do terminal que abrimos no passo anterior.</a:t>
            </a:r>
            <a:endParaRPr/>
          </a:p>
        </p:txBody>
      </p:sp>
      <p:cxnSp>
        <p:nvCxnSpPr>
          <p:cNvPr id="350" name="Google Shape;350;p24"/>
          <p:cNvCxnSpPr/>
          <p:nvPr/>
        </p:nvCxnSpPr>
        <p:spPr>
          <a:xfrm>
            <a:off x="646395" y="658460"/>
            <a:ext cx="2529695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51" name="Google Shape;35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213" y="1024393"/>
            <a:ext cx="3527336" cy="3132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5"/>
          <p:cNvSpPr/>
          <p:nvPr/>
        </p:nvSpPr>
        <p:spPr>
          <a:xfrm>
            <a:off x="1255347" y="1576304"/>
            <a:ext cx="6539272" cy="7186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2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git clone link_que_você_copiou_do_github</a:t>
            </a:r>
            <a:endParaRPr sz="1802">
              <a:solidFill>
                <a:srgbClr val="D8E2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25"/>
          <p:cNvSpPr txBox="1"/>
          <p:nvPr/>
        </p:nvSpPr>
        <p:spPr>
          <a:xfrm>
            <a:off x="1902950" y="2716750"/>
            <a:ext cx="5338100" cy="1038211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Tecle ENTER após digitar.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Esse comando será responsável por baixar o repositório do GitHub para a nossa máquina local.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6"/>
          <p:cNvSpPr/>
          <p:nvPr/>
        </p:nvSpPr>
        <p:spPr>
          <a:xfrm>
            <a:off x="1255347" y="1576304"/>
            <a:ext cx="6539272" cy="7186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2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ls (Linux ou MacOS)</a:t>
            </a:r>
            <a:br>
              <a:rPr lang="pt-BR" sz="1802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802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dir (Windows)</a:t>
            </a:r>
            <a:endParaRPr/>
          </a:p>
        </p:txBody>
      </p:sp>
      <p:sp>
        <p:nvSpPr>
          <p:cNvPr id="363" name="Google Shape;363;p26"/>
          <p:cNvSpPr txBox="1"/>
          <p:nvPr/>
        </p:nvSpPr>
        <p:spPr>
          <a:xfrm>
            <a:off x="1902950" y="2716750"/>
            <a:ext cx="5338100" cy="1592209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Tecle ENTER após digitar.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Esse comando será responsável por mostrar todos os arquivos e pastas presentes na pasta onde estamos agora. Você notará que foi criada uma pasta chamada Aula02, por causa do git clone que realizamos.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7"/>
          <p:cNvSpPr/>
          <p:nvPr/>
        </p:nvSpPr>
        <p:spPr>
          <a:xfrm>
            <a:off x="1255347" y="1576304"/>
            <a:ext cx="6539272" cy="7186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2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cd Aula02</a:t>
            </a:r>
            <a:endParaRPr/>
          </a:p>
        </p:txBody>
      </p:sp>
      <p:sp>
        <p:nvSpPr>
          <p:cNvPr id="369" name="Google Shape;369;p27"/>
          <p:cNvSpPr txBox="1"/>
          <p:nvPr/>
        </p:nvSpPr>
        <p:spPr>
          <a:xfrm>
            <a:off x="1902950" y="2716750"/>
            <a:ext cx="5338100" cy="1315210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Tecle ENTER após digitar.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Esse comando será responsável por entrar em um diretório. No nosso caso, entraremos no diretório Aula02, que foi criado por causa do git clone.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"/>
          <p:cNvSpPr/>
          <p:nvPr/>
        </p:nvSpPr>
        <p:spPr>
          <a:xfrm>
            <a:off x="1255347" y="1576304"/>
            <a:ext cx="6539272" cy="7186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2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git remote -v</a:t>
            </a:r>
            <a:endParaRPr/>
          </a:p>
        </p:txBody>
      </p:sp>
      <p:sp>
        <p:nvSpPr>
          <p:cNvPr id="375" name="Google Shape;375;p28"/>
          <p:cNvSpPr txBox="1"/>
          <p:nvPr/>
        </p:nvSpPr>
        <p:spPr>
          <a:xfrm>
            <a:off x="1902950" y="2716750"/>
            <a:ext cx="5338100" cy="1315210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Tecle ENTER após digitar.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Você já conhece esse comando. Ele é responsável por mostrar quais são os repositórios remotos associados ao repositório local. Isso quer dizer que temos um problema para resolver...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9"/>
          <p:cNvSpPr txBox="1"/>
          <p:nvPr/>
        </p:nvSpPr>
        <p:spPr>
          <a:xfrm>
            <a:off x="1255347" y="2372268"/>
            <a:ext cx="6695957" cy="2023096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Note que o repositório remoto desse projeto (chamado origin) é o do usuário andrefdavid. 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Isso significa que se você tentar realizar um git push, o git tentará enviar as alterações feitas para o repositório do usuário andrefdavid e não para o seu.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Vamos, portanto, substituir o repositório remoto para um que você vai criar na sua conta.</a:t>
            </a:r>
            <a:endParaRPr/>
          </a:p>
        </p:txBody>
      </p:sp>
      <p:pic>
        <p:nvPicPr>
          <p:cNvPr id="381" name="Google Shape;38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4231" y="1144376"/>
            <a:ext cx="6418188" cy="860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"/>
          <p:cNvSpPr txBox="1"/>
          <p:nvPr/>
        </p:nvSpPr>
        <p:spPr>
          <a:xfrm>
            <a:off x="1593272" y="1986975"/>
            <a:ext cx="5957456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3500"/>
              <a:buFont typeface="Arial"/>
              <a:buNone/>
            </a:pPr>
            <a:r>
              <a:rPr lang="pt-BR" sz="35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JAVA:</a:t>
            </a:r>
            <a:r>
              <a:rPr b="0" i="0" lang="pt-BR" sz="35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pt-BR" sz="3500" u="none" cap="none" strike="noStrike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LÓGICA DE PROGRAMAÇÃO</a:t>
            </a:r>
            <a:endParaRPr b="0" i="0" sz="3500" u="none" cap="none" strike="noStrike">
              <a:solidFill>
                <a:srgbClr val="F505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" name="Google Shape;54;p3"/>
          <p:cNvCxnSpPr/>
          <p:nvPr/>
        </p:nvCxnSpPr>
        <p:spPr>
          <a:xfrm>
            <a:off x="3970987" y="3359885"/>
            <a:ext cx="1202027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0"/>
          <p:cNvSpPr txBox="1"/>
          <p:nvPr/>
        </p:nvSpPr>
        <p:spPr>
          <a:xfrm>
            <a:off x="596292" y="238543"/>
            <a:ext cx="489010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0"/>
              <a:buFont typeface="Arial"/>
              <a:buNone/>
            </a:pPr>
            <a:r>
              <a:rPr lang="pt-BR" sz="18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CRIANDO UM REPOSITÓRIO REMOTO</a:t>
            </a:r>
            <a:endParaRPr b="0" i="0" sz="1800" u="none" cap="none" strike="noStrike">
              <a:solidFill>
                <a:srgbClr val="D8E2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30"/>
          <p:cNvSpPr txBox="1"/>
          <p:nvPr/>
        </p:nvSpPr>
        <p:spPr>
          <a:xfrm>
            <a:off x="4535488" y="948714"/>
            <a:ext cx="3979762" cy="29648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35125">
            <a:sp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Uma vez que estiver logado no site do GitHub, acesse </a:t>
            </a:r>
            <a:r>
              <a:rPr lang="pt-BR" sz="1400" u="sng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https://github.com/new</a:t>
            </a:r>
            <a:r>
              <a:rPr lang="pt-BR" sz="1400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  <a:p>
            <a:pPr indent="-171450" lvl="0" marL="171450" marR="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Crie um nome para o novo repositório que seja igual ao que você baixou agora. O nome é </a:t>
            </a:r>
            <a:r>
              <a:rPr lang="pt-BR" sz="1400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Aula02</a:t>
            </a:r>
            <a:r>
              <a:rPr lang="pt-BR" sz="14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171450" lvl="0" marL="171450" marR="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Dê uma descrição para o seu repositório.</a:t>
            </a:r>
            <a:endParaRPr/>
          </a:p>
          <a:p>
            <a:pPr indent="-171450" lvl="0" marL="171450" marR="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Indique se ele é público ou privado.</a:t>
            </a:r>
            <a:endParaRPr/>
          </a:p>
          <a:p>
            <a:pPr indent="-171450" lvl="0" marL="171450" marR="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Ao final, clique em Create Repository.</a:t>
            </a:r>
            <a:endParaRPr/>
          </a:p>
        </p:txBody>
      </p:sp>
      <p:cxnSp>
        <p:nvCxnSpPr>
          <p:cNvPr id="389" name="Google Shape;389;p30"/>
          <p:cNvCxnSpPr/>
          <p:nvPr/>
        </p:nvCxnSpPr>
        <p:spPr>
          <a:xfrm>
            <a:off x="677508" y="658551"/>
            <a:ext cx="2529695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90" name="Google Shape;390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4213" y="1085773"/>
            <a:ext cx="3615488" cy="2690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1"/>
          <p:cNvSpPr txBox="1"/>
          <p:nvPr/>
        </p:nvSpPr>
        <p:spPr>
          <a:xfrm>
            <a:off x="580297" y="272347"/>
            <a:ext cx="50723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0"/>
              <a:buFont typeface="Arial"/>
              <a:buNone/>
            </a:pPr>
            <a:r>
              <a:rPr lang="pt-BR" sz="18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CRIANDO UM REPOSITÓRIO REMOTO</a:t>
            </a:r>
            <a:endParaRPr b="0" i="0" sz="1800" u="none" cap="none" strike="noStrike">
              <a:solidFill>
                <a:srgbClr val="D8E2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31"/>
          <p:cNvSpPr txBox="1"/>
          <p:nvPr/>
        </p:nvSpPr>
        <p:spPr>
          <a:xfrm>
            <a:off x="4535488" y="1797492"/>
            <a:ext cx="3615488" cy="15485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35125">
            <a:sp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Copie o link do seu repositório.</a:t>
            </a:r>
            <a:endParaRPr/>
          </a:p>
          <a:p>
            <a:pPr indent="-171450" lvl="0" marL="171450" marR="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Vamos utilizar o link gerado para incluir no terminal.</a:t>
            </a:r>
            <a:endParaRPr/>
          </a:p>
          <a:p>
            <a:pPr indent="-69850" lvl="0" marL="171450" marR="0" rtl="0" algn="l">
              <a:lnSpc>
                <a:spcPct val="150000"/>
              </a:lnSpc>
              <a:spcBef>
                <a:spcPts val="620"/>
              </a:spcBef>
              <a:spcAft>
                <a:spcPts val="0"/>
              </a:spcAft>
              <a:buClr>
                <a:srgbClr val="ED145B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D8E2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31"/>
          <p:cNvCxnSpPr/>
          <p:nvPr/>
        </p:nvCxnSpPr>
        <p:spPr>
          <a:xfrm>
            <a:off x="647658" y="664645"/>
            <a:ext cx="2529695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99" name="Google Shape;39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213" y="808009"/>
            <a:ext cx="3599926" cy="3527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2"/>
          <p:cNvSpPr/>
          <p:nvPr/>
        </p:nvSpPr>
        <p:spPr>
          <a:xfrm>
            <a:off x="1255347" y="1576304"/>
            <a:ext cx="6539272" cy="7186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2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git remote rm origin</a:t>
            </a:r>
            <a:endParaRPr sz="1802">
              <a:solidFill>
                <a:srgbClr val="D8E2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32"/>
          <p:cNvSpPr txBox="1"/>
          <p:nvPr/>
        </p:nvSpPr>
        <p:spPr>
          <a:xfrm>
            <a:off x="1902950" y="2716750"/>
            <a:ext cx="5338100" cy="1315210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Tecle ENTER após digitar.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Esse comando remove um repositório remoto do nosso projeto. No caso, estamos removendo o repositório apelidado de origin, que estava apontando para o repositório original.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3"/>
          <p:cNvSpPr/>
          <p:nvPr/>
        </p:nvSpPr>
        <p:spPr>
          <a:xfrm>
            <a:off x="1255347" y="1576304"/>
            <a:ext cx="6539272" cy="7186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2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git remote add origin link_copiado_do_seu_repositorio_github</a:t>
            </a:r>
            <a:endParaRPr sz="1802">
              <a:solidFill>
                <a:srgbClr val="D8E2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33"/>
          <p:cNvSpPr txBox="1"/>
          <p:nvPr/>
        </p:nvSpPr>
        <p:spPr>
          <a:xfrm>
            <a:off x="1902950" y="2571750"/>
            <a:ext cx="5338100" cy="1592209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Tecle ENTER após digitar.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Você já conhece esse comando. Ele é responsável por adicionar um novo repositório remoto. Note que, como estamos adicionando um repositório remoto com o mesmo apelido do anterior (origin), ele substituirá o antigo.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4"/>
          <p:cNvSpPr/>
          <p:nvPr/>
        </p:nvSpPr>
        <p:spPr>
          <a:xfrm>
            <a:off x="1255347" y="1576304"/>
            <a:ext cx="6539272" cy="7186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2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git push -f origin master</a:t>
            </a:r>
            <a:endParaRPr/>
          </a:p>
        </p:txBody>
      </p:sp>
      <p:sp>
        <p:nvSpPr>
          <p:cNvPr id="417" name="Google Shape;417;p34"/>
          <p:cNvSpPr txBox="1"/>
          <p:nvPr/>
        </p:nvSpPr>
        <p:spPr>
          <a:xfrm>
            <a:off x="1902950" y="2571750"/>
            <a:ext cx="5338100" cy="1592209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Tecle ENTER após digitar.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Você já conhece esse comando: ele envia o seu projeto para os repositórios remotos. Nesse instante pode ser exibida uma janela de login para inserir as credenciais do GitHub e, caso estejam corretas, o projeto será enviado para o repositório.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5"/>
          <p:cNvSpPr txBox="1"/>
          <p:nvPr/>
        </p:nvSpPr>
        <p:spPr>
          <a:xfrm>
            <a:off x="601995" y="238542"/>
            <a:ext cx="53277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0"/>
              <a:buFont typeface="Arial"/>
              <a:buNone/>
            </a:pPr>
            <a:r>
              <a:rPr lang="pt-BR" sz="18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ABRINDO UM PROJETO NO ECLIPSE</a:t>
            </a:r>
            <a:endParaRPr b="0" i="0" sz="1800" u="none" cap="none" strike="noStrike">
              <a:solidFill>
                <a:srgbClr val="D8E2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35"/>
          <p:cNvSpPr txBox="1"/>
          <p:nvPr/>
        </p:nvSpPr>
        <p:spPr>
          <a:xfrm>
            <a:off x="4535488" y="1214189"/>
            <a:ext cx="4217790" cy="29273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35125">
            <a:sp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Para abrir dentro do Eclipse o projeto que nós clonamos, devemos utilizar o menu File e a opção Open Project </a:t>
            </a:r>
            <a:r>
              <a:rPr i="1" lang="pt-BR" sz="14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from file system.</a:t>
            </a:r>
            <a:endParaRPr/>
          </a:p>
          <a:p>
            <a:pPr indent="-171450" lvl="0" marL="171450" marR="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Clicando no botão </a:t>
            </a:r>
            <a:r>
              <a:rPr i="1" lang="pt-BR" sz="14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Directory,</a:t>
            </a:r>
            <a:r>
              <a:rPr lang="pt-BR" sz="14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 você deve navegar até a pasta do projeto que nós baixamos do GitHub.</a:t>
            </a:r>
            <a:endParaRPr/>
          </a:p>
          <a:p>
            <a:pPr indent="-171450" lvl="0" marL="171450" marR="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Depois disso, basta clicar no botão </a:t>
            </a:r>
            <a:r>
              <a:rPr i="1" lang="pt-BR" sz="14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Finish.</a:t>
            </a:r>
            <a:endParaRPr/>
          </a:p>
          <a:p>
            <a:pPr indent="-69850" lvl="0" marL="171450" marR="0" rtl="0" algn="l">
              <a:lnSpc>
                <a:spcPct val="150000"/>
              </a:lnSpc>
              <a:spcBef>
                <a:spcPts val="620"/>
              </a:spcBef>
              <a:spcAft>
                <a:spcPts val="0"/>
              </a:spcAft>
              <a:buClr>
                <a:srgbClr val="ED145B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D8E2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35"/>
          <p:cNvCxnSpPr/>
          <p:nvPr/>
        </p:nvCxnSpPr>
        <p:spPr>
          <a:xfrm>
            <a:off x="697066" y="658550"/>
            <a:ext cx="2529695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26" name="Google Shape;42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066" y="839297"/>
            <a:ext cx="3547082" cy="3677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6"/>
          <p:cNvSpPr txBox="1"/>
          <p:nvPr/>
        </p:nvSpPr>
        <p:spPr>
          <a:xfrm>
            <a:off x="1036058" y="1127567"/>
            <a:ext cx="5484012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3500"/>
              <a:buFont typeface="Arial"/>
              <a:buNone/>
            </a:pPr>
            <a:r>
              <a:rPr lang="pt-BR" sz="35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PROGRAMANDO EM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0566"/>
              </a:buClr>
              <a:buSzPts val="3500"/>
              <a:buFont typeface="Arial"/>
              <a:buNone/>
            </a:pPr>
            <a:r>
              <a:rPr b="0" i="0" lang="pt-BR" sz="3500" u="none" cap="none" strike="noStrike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3500" u="none" cap="none" strike="noStrike">
              <a:solidFill>
                <a:srgbClr val="F505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2" name="Google Shape;432;p36"/>
          <p:cNvCxnSpPr/>
          <p:nvPr/>
        </p:nvCxnSpPr>
        <p:spPr>
          <a:xfrm>
            <a:off x="1142062" y="2488347"/>
            <a:ext cx="1202027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3" name="Google Shape;433;p36"/>
          <p:cNvSpPr txBox="1"/>
          <p:nvPr/>
        </p:nvSpPr>
        <p:spPr>
          <a:xfrm>
            <a:off x="4937487" y="3089721"/>
            <a:ext cx="2983637" cy="6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2"/>
              <a:buFont typeface="Arial"/>
              <a:buNone/>
            </a:pPr>
            <a:r>
              <a:rPr b="1" i="0" lang="pt-BR" sz="1802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CONHECENDO OS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50566"/>
              </a:buClr>
              <a:buSzPts val="1802"/>
              <a:buFont typeface="Arial"/>
              <a:buNone/>
            </a:pPr>
            <a:r>
              <a:rPr b="1" i="0" lang="pt-BR" sz="1802" u="none" cap="none" strike="noStrike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DESVIOS CONDIONAIS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7"/>
          <p:cNvSpPr txBox="1"/>
          <p:nvPr/>
        </p:nvSpPr>
        <p:spPr>
          <a:xfrm>
            <a:off x="1239549" y="945824"/>
            <a:ext cx="6664903" cy="3251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2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Até agora os nossos programas são todos </a:t>
            </a:r>
            <a:r>
              <a:rPr i="1" lang="pt-BR" sz="1802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lineares</a:t>
            </a:r>
            <a:r>
              <a:rPr lang="pt-BR" sz="1802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, ou seja, seguem um único fluxo do início ao fim.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802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Porém, no mundo da programação, a maior parte dos problemas são baseados em </a:t>
            </a:r>
            <a:r>
              <a:rPr i="1" lang="pt-BR" sz="1802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condições</a:t>
            </a:r>
            <a:r>
              <a:rPr lang="pt-BR" sz="1802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802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Imagine o seguinte cenário presente dentro do arquivo </a:t>
            </a:r>
            <a:r>
              <a:rPr lang="pt-BR" sz="1802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“DesvioSimples.java” </a:t>
            </a:r>
            <a:r>
              <a:rPr lang="pt-BR" sz="1802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no projeto </a:t>
            </a:r>
            <a:r>
              <a:rPr lang="pt-BR" sz="1802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Aula02</a:t>
            </a:r>
            <a:r>
              <a:rPr lang="pt-BR" sz="1802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 que você baixou.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8"/>
          <p:cNvSpPr txBox="1"/>
          <p:nvPr/>
        </p:nvSpPr>
        <p:spPr>
          <a:xfrm>
            <a:off x="1239549" y="945824"/>
            <a:ext cx="6664903" cy="3251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2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Uma ONG criou um jogo para alertar as pessoas sobre os riscos das drogas.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802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Por se tratar de um assunto sensível, ficou decidido que a idade mínima para jogar é de 12 anos.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802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Sua função é criar um programa que receba a idade do usuário e exiba a mensagem "Você pode jogar" </a:t>
            </a:r>
            <a:r>
              <a:rPr lang="pt-BR" sz="1802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caso ele tenha 12 anos ou mais.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9"/>
          <p:cNvSpPr txBox="1"/>
          <p:nvPr/>
        </p:nvSpPr>
        <p:spPr>
          <a:xfrm>
            <a:off x="935037" y="415738"/>
            <a:ext cx="7273925" cy="353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import java.util.Scanner;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public class DesvioSimples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public static void main(String[] args)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Scanner leitor = new Scanner(System.in);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int idade;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System.out.println("Por favor, digite a sua idade!");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idade = leitor.nextInt();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System.out.println("Deixe-me verificar sua idade...");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leitor.close();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449" name="Google Shape;449;p39"/>
          <p:cNvSpPr txBox="1"/>
          <p:nvPr/>
        </p:nvSpPr>
        <p:spPr>
          <a:xfrm>
            <a:off x="1308100" y="3955168"/>
            <a:ext cx="6527801" cy="983324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parte inicial do nosso código só precisa de comandos que você já aprendeu na 1ª aula: </a:t>
            </a:r>
            <a:r>
              <a:rPr b="1" i="1" lang="pt-B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um Scanner </a:t>
            </a:r>
            <a:r>
              <a:rPr b="1" lang="pt-B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para permitir que o usuário digite a idade, </a:t>
            </a:r>
            <a:r>
              <a:rPr b="1" i="1" lang="pt-B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uma variável do tipo inteiro </a:t>
            </a:r>
            <a:r>
              <a:rPr b="1" lang="pt-B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para armazenar essa idade e alguns </a:t>
            </a:r>
            <a:r>
              <a:rPr b="1" i="1" lang="pt-B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prints</a:t>
            </a:r>
            <a:r>
              <a:rPr b="1" lang="pt-B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para instruir o usuário. </a:t>
            </a:r>
            <a:br>
              <a:rPr b="1" lang="pt-B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pt-B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Como faremos, porém, para usar a variável </a:t>
            </a:r>
            <a:r>
              <a:rPr b="1" i="1" lang="pt-B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idade</a:t>
            </a:r>
            <a:r>
              <a:rPr b="1" lang="pt-B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para verificar se o jogador pode ou não jogar?</a:t>
            </a:r>
            <a:endParaRPr/>
          </a:p>
        </p:txBody>
      </p:sp>
      <p:pic>
        <p:nvPicPr>
          <p:cNvPr descr="Web design" id="450" name="Google Shape;45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2838" y="515249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4"/>
          <p:cNvGrpSpPr/>
          <p:nvPr/>
        </p:nvGrpSpPr>
        <p:grpSpPr>
          <a:xfrm>
            <a:off x="1539680" y="4517071"/>
            <a:ext cx="1843600" cy="230832"/>
            <a:chOff x="1958896" y="6022761"/>
            <a:chExt cx="2736808" cy="307776"/>
          </a:xfrm>
        </p:grpSpPr>
        <p:sp>
          <p:nvSpPr>
            <p:cNvPr id="61" name="Google Shape;61;p4"/>
            <p:cNvSpPr txBox="1"/>
            <p:nvPr/>
          </p:nvSpPr>
          <p:spPr>
            <a:xfrm>
              <a:off x="2121569" y="6022761"/>
              <a:ext cx="2574135" cy="307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rgbClr val="D8E2F3"/>
                  </a:solidFill>
                  <a:latin typeface="Arial"/>
                  <a:ea typeface="Arial"/>
                  <a:cs typeface="Arial"/>
                  <a:sym typeface="Arial"/>
                </a:rPr>
                <a:t>andre.david@fiap.com.br</a:t>
              </a:r>
              <a:endParaRPr/>
            </a:p>
          </p:txBody>
        </p:sp>
        <p:pic>
          <p:nvPicPr>
            <p:cNvPr id="62" name="Google Shape;62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58896" y="6128105"/>
              <a:ext cx="219327" cy="13899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" name="Google Shape;63;p4"/>
          <p:cNvGrpSpPr/>
          <p:nvPr/>
        </p:nvGrpSpPr>
        <p:grpSpPr>
          <a:xfrm>
            <a:off x="669092" y="805359"/>
            <a:ext cx="3387530" cy="3387530"/>
            <a:chOff x="873072" y="1302412"/>
            <a:chExt cx="4516706" cy="4516706"/>
          </a:xfrm>
        </p:grpSpPr>
        <p:sp>
          <p:nvSpPr>
            <p:cNvPr id="64" name="Google Shape;64;p4"/>
            <p:cNvSpPr/>
            <p:nvPr/>
          </p:nvSpPr>
          <p:spPr>
            <a:xfrm>
              <a:off x="1060175" y="1486925"/>
              <a:ext cx="4136450" cy="4135892"/>
            </a:xfrm>
            <a:prstGeom prst="ellipse">
              <a:avLst/>
            </a:prstGeom>
            <a:noFill/>
            <a:ln cap="flat" cmpd="sng" w="12700">
              <a:solidFill>
                <a:srgbClr val="893AC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13"/>
                <a:buFont typeface="Calibri"/>
                <a:buNone/>
              </a:pPr>
              <a:r>
                <a:t/>
              </a:r>
              <a:endParaRPr b="0" i="0" sz="1013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4"/>
            <p:cNvSpPr/>
            <p:nvPr/>
          </p:nvSpPr>
          <p:spPr>
            <a:xfrm rot="10488132">
              <a:off x="1052834" y="1482173"/>
              <a:ext cx="4157183" cy="4157184"/>
            </a:xfrm>
            <a:prstGeom prst="blockArc">
              <a:avLst>
                <a:gd fmla="val 10800000" name="adj1"/>
                <a:gd fmla="val 0" name="adj2"/>
                <a:gd fmla="val 25000" name="adj3"/>
              </a:avLst>
            </a:prstGeom>
            <a:solidFill>
              <a:srgbClr val="E6E6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50"/>
                <a:buFont typeface="Calibri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" name="Google Shape;66;p4"/>
          <p:cNvGrpSpPr/>
          <p:nvPr/>
        </p:nvGrpSpPr>
        <p:grpSpPr>
          <a:xfrm>
            <a:off x="4582773" y="869076"/>
            <a:ext cx="3892131" cy="3785056"/>
            <a:chOff x="4582773" y="483640"/>
            <a:chExt cx="3892131" cy="3785056"/>
          </a:xfrm>
        </p:grpSpPr>
        <p:sp>
          <p:nvSpPr>
            <p:cNvPr id="67" name="Google Shape;67;p4"/>
            <p:cNvSpPr txBox="1"/>
            <p:nvPr/>
          </p:nvSpPr>
          <p:spPr>
            <a:xfrm>
              <a:off x="4757367" y="483640"/>
              <a:ext cx="3207140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E2F3"/>
                </a:buClr>
                <a:buSzPts val="1800"/>
                <a:buFont typeface="Arial"/>
                <a:buNone/>
              </a:pPr>
              <a:r>
                <a:rPr lang="pt-BR" sz="1800">
                  <a:solidFill>
                    <a:srgbClr val="D8E2F3"/>
                  </a:solidFill>
                  <a:latin typeface="Arial"/>
                  <a:ea typeface="Arial"/>
                  <a:cs typeface="Arial"/>
                  <a:sym typeface="Arial"/>
                </a:rPr>
                <a:t>ANDRÉ DAVID</a:t>
              </a:r>
              <a:endParaRPr b="0" i="0" sz="18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E2F3"/>
                </a:buClr>
                <a:buSzPts val="1400"/>
                <a:buFont typeface="Arial"/>
                <a:buNone/>
              </a:pPr>
              <a:r>
                <a:rPr b="0" i="0" lang="pt-BR" sz="1400" u="none" cap="none" strike="noStrike">
                  <a:solidFill>
                    <a:srgbClr val="D8E2F3"/>
                  </a:solidFill>
                  <a:latin typeface="Arial"/>
                  <a:ea typeface="Arial"/>
                  <a:cs typeface="Arial"/>
                  <a:sym typeface="Arial"/>
                </a:rPr>
                <a:t>COORDENADOR ACADÊMICO</a:t>
              </a:r>
              <a:endParaRPr/>
            </a:p>
          </p:txBody>
        </p:sp>
        <p:sp>
          <p:nvSpPr>
            <p:cNvPr id="68" name="Google Shape;68;p4"/>
            <p:cNvSpPr txBox="1"/>
            <p:nvPr/>
          </p:nvSpPr>
          <p:spPr>
            <a:xfrm>
              <a:off x="4582773" y="1229707"/>
              <a:ext cx="3892131" cy="30389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35125">
              <a:spAutoFit/>
            </a:bodyPr>
            <a:lstStyle/>
            <a:p>
              <a:pPr indent="-171450" lvl="0" marL="17145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E2F3"/>
                </a:buClr>
                <a:buSzPts val="1300"/>
                <a:buFont typeface="Arial"/>
                <a:buChar char="•"/>
              </a:pPr>
              <a:r>
                <a:rPr lang="pt-BR" sz="1300">
                  <a:solidFill>
                    <a:srgbClr val="D8E2F3"/>
                  </a:solidFill>
                  <a:latin typeface="Arial"/>
                  <a:ea typeface="Arial"/>
                  <a:cs typeface="Arial"/>
                  <a:sym typeface="Arial"/>
                </a:rPr>
                <a:t>André é desenvolvedor há 14 anos, e desde os 17 ensina conceitos ligados à computação.</a:t>
              </a:r>
              <a:endParaRPr/>
            </a:p>
            <a:p>
              <a:pPr indent="-171450" lvl="0" marL="17145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E2F3"/>
                </a:buClr>
                <a:buSzPts val="1300"/>
                <a:buFont typeface="Arial"/>
                <a:buChar char="•"/>
              </a:pPr>
              <a:r>
                <a:rPr lang="pt-BR" sz="1300">
                  <a:solidFill>
                    <a:srgbClr val="D8E2F3"/>
                  </a:solidFill>
                  <a:latin typeface="Arial"/>
                  <a:ea typeface="Arial"/>
                  <a:cs typeface="Arial"/>
                  <a:sym typeface="Arial"/>
                </a:rPr>
                <a:t>Mestrando em Gestão e Desenvolvimento da Educação Profissional e especialista em Computação Forense, é professor na FIAP desde 2013, além de coordenador do curso de graduação de Tecnologia em Desenvolvimento de Software da FIAP ON.</a:t>
              </a:r>
              <a:endParaRPr/>
            </a:p>
            <a:p>
              <a:pPr indent="-88900" lvl="0" marL="17145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E2F3"/>
                </a:buClr>
                <a:buSzPts val="1300"/>
                <a:buFont typeface="Arial"/>
                <a:buNone/>
              </a:pPr>
              <a:r>
                <a:t/>
              </a:r>
              <a:endParaRPr b="0" i="0" sz="13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9" name="Google Shape;69;p4"/>
            <p:cNvCxnSpPr/>
            <p:nvPr/>
          </p:nvCxnSpPr>
          <p:spPr>
            <a:xfrm>
              <a:off x="4826481" y="1093398"/>
              <a:ext cx="2529695" cy="0"/>
            </a:xfrm>
            <a:prstGeom prst="straightConnector1">
              <a:avLst/>
            </a:prstGeom>
            <a:noFill/>
            <a:ln cap="flat" cmpd="sng" w="9525">
              <a:solidFill>
                <a:srgbClr val="893A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70" name="Google Shape;70;p4"/>
          <p:cNvGrpSpPr/>
          <p:nvPr/>
        </p:nvGrpSpPr>
        <p:grpSpPr>
          <a:xfrm>
            <a:off x="4280567" y="1495216"/>
            <a:ext cx="41267" cy="2153069"/>
            <a:chOff x="6061450" y="1177505"/>
            <a:chExt cx="86308" cy="4502989"/>
          </a:xfrm>
        </p:grpSpPr>
        <p:cxnSp>
          <p:nvCxnSpPr>
            <p:cNvPr id="71" name="Google Shape;71;p4"/>
            <p:cNvCxnSpPr/>
            <p:nvPr/>
          </p:nvCxnSpPr>
          <p:spPr>
            <a:xfrm>
              <a:off x="6096000" y="1177505"/>
              <a:ext cx="0" cy="4502989"/>
            </a:xfrm>
            <a:prstGeom prst="straightConnector1">
              <a:avLst/>
            </a:prstGeom>
            <a:noFill/>
            <a:ln cap="flat" cmpd="sng" w="9525">
              <a:solidFill>
                <a:srgbClr val="E6E6E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72" name="Google Shape;72;p4"/>
            <p:cNvSpPr/>
            <p:nvPr/>
          </p:nvSpPr>
          <p:spPr>
            <a:xfrm>
              <a:off x="6061450" y="1410552"/>
              <a:ext cx="86308" cy="232912"/>
            </a:xfrm>
            <a:prstGeom prst="roundRect">
              <a:avLst>
                <a:gd fmla="val 16667" name="adj"/>
              </a:avLst>
            </a:prstGeom>
            <a:solidFill>
              <a:srgbClr val="F505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13"/>
                <a:buFont typeface="Calibri"/>
                <a:buNone/>
              </a:pPr>
              <a:r>
                <a:t/>
              </a:r>
              <a:endParaRPr b="0" i="0" sz="1013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6061450" y="5243860"/>
              <a:ext cx="86308" cy="232912"/>
            </a:xfrm>
            <a:prstGeom prst="roundRect">
              <a:avLst>
                <a:gd fmla="val 16667" name="adj"/>
              </a:avLst>
            </a:prstGeom>
            <a:solidFill>
              <a:srgbClr val="F505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13"/>
                <a:buFont typeface="Calibri"/>
                <a:buNone/>
              </a:pPr>
              <a:r>
                <a:t/>
              </a:r>
              <a:endParaRPr b="0" i="0" sz="1013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essoa posando para foto em local com neve&#10;&#10;Descrição gerada automaticamente" id="74" name="Google Shape;74;p4"/>
          <p:cNvPicPr preferRelativeResize="0"/>
          <p:nvPr/>
        </p:nvPicPr>
        <p:blipFill rotWithShape="1">
          <a:blip r:embed="rId4">
            <a:alphaModFix/>
          </a:blip>
          <a:srcRect b="66968" l="25490" r="27710" t="1832"/>
          <a:stretch/>
        </p:blipFill>
        <p:spPr>
          <a:xfrm>
            <a:off x="898409" y="1038837"/>
            <a:ext cx="2924355" cy="2924355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0"/>
          <p:cNvSpPr txBox="1"/>
          <p:nvPr/>
        </p:nvSpPr>
        <p:spPr>
          <a:xfrm>
            <a:off x="1239549" y="1153829"/>
            <a:ext cx="6664903" cy="28358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2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É aí que entra o </a:t>
            </a:r>
            <a:r>
              <a:rPr lang="pt-BR" sz="1802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Desvio Condicional </a:t>
            </a:r>
            <a:r>
              <a:rPr lang="pt-BR" sz="1802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ou o </a:t>
            </a:r>
            <a:r>
              <a:rPr lang="pt-BR" sz="1802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If.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802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Os desvios condicionais são estruturas de programação que nos permitem realizar instruções dependendo do resultado de uma condição booleana.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802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Uma condição booleana é aquela cujo resultado só pode ser </a:t>
            </a:r>
            <a:r>
              <a:rPr lang="pt-BR" sz="1802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verdadeiro</a:t>
            </a:r>
            <a:r>
              <a:rPr lang="pt-BR" sz="1802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 ou </a:t>
            </a:r>
            <a:r>
              <a:rPr lang="pt-BR" sz="1802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falso</a:t>
            </a:r>
            <a:r>
              <a:rPr lang="pt-BR" sz="1802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1"/>
          <p:cNvSpPr txBox="1"/>
          <p:nvPr/>
        </p:nvSpPr>
        <p:spPr>
          <a:xfrm>
            <a:off x="935037" y="1402199"/>
            <a:ext cx="7273925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if (condição booleana){</a:t>
            </a:r>
            <a:b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         instruções para serem executadas caso a condição seja verdadeira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461" name="Google Shape;461;p41"/>
          <p:cNvSpPr txBox="1"/>
          <p:nvPr/>
        </p:nvSpPr>
        <p:spPr>
          <a:xfrm>
            <a:off x="1187450" y="3047630"/>
            <a:ext cx="6732587" cy="543075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If Simples é um desvio condicional que só executa instruções, caso o resultado da condição booleana seja verdadeiro.</a:t>
            </a:r>
            <a:endParaRPr/>
          </a:p>
        </p:txBody>
      </p:sp>
      <p:pic>
        <p:nvPicPr>
          <p:cNvPr descr="Web design" id="462" name="Google Shape;46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2838" y="515249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2"/>
          <p:cNvSpPr txBox="1"/>
          <p:nvPr/>
        </p:nvSpPr>
        <p:spPr>
          <a:xfrm>
            <a:off x="935037" y="668962"/>
            <a:ext cx="7273925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import java.util.Scanner;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public class DesvioSimples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public static void main(String[] args)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Scanner leitor = new Scanner(System.in);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int idade;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System.out.println("Por favor, digite a sua idade!");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idade = leitor.nextInt();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System.out.println("Deixe-me verificar sua idade...");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pt-BR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if (idade&gt;12)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			System.out.println("Você pode jogar!");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		}			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leitor.close();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pic>
        <p:nvPicPr>
          <p:cNvPr descr="Web design" id="468" name="Google Shape;46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2838" y="515249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3"/>
          <p:cNvSpPr txBox="1"/>
          <p:nvPr/>
        </p:nvSpPr>
        <p:spPr>
          <a:xfrm>
            <a:off x="1205706" y="2268088"/>
            <a:ext cx="6732587" cy="607324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 nosso programa, o if simples verifica se o teste idade &gt; 12 é </a:t>
            </a:r>
            <a:r>
              <a:rPr b="1" i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verdadeiro</a:t>
            </a:r>
            <a:r>
              <a:rPr b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Caso seja </a:t>
            </a:r>
            <a:r>
              <a:rPr b="1" i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verdadeiro</a:t>
            </a:r>
            <a:r>
              <a:rPr b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a mensagem é exibida.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4"/>
          <p:cNvSpPr txBox="1"/>
          <p:nvPr/>
        </p:nvSpPr>
        <p:spPr>
          <a:xfrm>
            <a:off x="935037" y="668962"/>
            <a:ext cx="7273925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import java.util.Scanner;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public class DesvioSimples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public static void main(String[] args)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Scanner leitor = new Scanner(System.in);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int idade;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System.out.println("Por favor, digite a sua idade!");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idade = leitor.nextInt();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System.out.println("Deixe-me verificar sua idade...");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if (idade&gt;12)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	System.out.println("Você pode jogar!");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}			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leitor.close();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pic>
        <p:nvPicPr>
          <p:cNvPr descr="Web design" id="479" name="Google Shape;47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2838" y="515249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5"/>
          <p:cNvSpPr txBox="1"/>
          <p:nvPr/>
        </p:nvSpPr>
        <p:spPr>
          <a:xfrm>
            <a:off x="1205706" y="2268088"/>
            <a:ext cx="6732587" cy="607324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Agora que fizemos uma alteração no nosso código, que tal fazermos um novo commit utilizando o git para registrar essas alterações?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6"/>
          <p:cNvSpPr txBox="1"/>
          <p:nvPr/>
        </p:nvSpPr>
        <p:spPr>
          <a:xfrm>
            <a:off x="3238428" y="1633031"/>
            <a:ext cx="21683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git add *</a:t>
            </a:r>
            <a:endParaRPr/>
          </a:p>
        </p:txBody>
      </p:sp>
      <p:sp>
        <p:nvSpPr>
          <p:cNvPr id="490" name="Google Shape;490;p46"/>
          <p:cNvSpPr txBox="1"/>
          <p:nvPr/>
        </p:nvSpPr>
        <p:spPr>
          <a:xfrm>
            <a:off x="1508125" y="2590736"/>
            <a:ext cx="6127750" cy="1424086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Tecle ENTER após digitar.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b="1" lang="pt-B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Já conhecemos o comando git add, mas agora estamos utilizando o * (asterisco) no lugar do . (ponto).</a:t>
            </a:r>
            <a:br>
              <a:rPr b="1" lang="pt-B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pt-B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 o asterisco, serão adicionados ao próximo commit apenas os arquivos que tiverem sofrido alteração.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7"/>
          <p:cNvSpPr txBox="1"/>
          <p:nvPr/>
        </p:nvSpPr>
        <p:spPr>
          <a:xfrm>
            <a:off x="1857699" y="1592398"/>
            <a:ext cx="542860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git commit -m “Inclusao do if no arquivo DesvioSimples.java”</a:t>
            </a:r>
            <a:endParaRPr/>
          </a:p>
        </p:txBody>
      </p:sp>
      <p:sp>
        <p:nvSpPr>
          <p:cNvPr id="496" name="Google Shape;496;p47"/>
          <p:cNvSpPr txBox="1"/>
          <p:nvPr/>
        </p:nvSpPr>
        <p:spPr>
          <a:xfrm>
            <a:off x="1187450" y="2590736"/>
            <a:ext cx="6732587" cy="1424086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Tecle ENTER após digitar.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b="1" lang="pt-B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Já conhecemos o comando git add, mas agora estamos utilizando o * (asterisco) no lugar do . (ponto).</a:t>
            </a:r>
            <a:br>
              <a:rPr b="1" lang="pt-B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pt-B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 o asterisco, serão adicionados ao próximo commit apenas os arquivos que tiverem sofrido alteração.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8"/>
          <p:cNvSpPr txBox="1"/>
          <p:nvPr/>
        </p:nvSpPr>
        <p:spPr>
          <a:xfrm>
            <a:off x="916780" y="1592398"/>
            <a:ext cx="72739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git push -f origin master</a:t>
            </a:r>
            <a:endParaRPr/>
          </a:p>
        </p:txBody>
      </p:sp>
      <p:sp>
        <p:nvSpPr>
          <p:cNvPr id="502" name="Google Shape;502;p48"/>
          <p:cNvSpPr txBox="1"/>
          <p:nvPr/>
        </p:nvSpPr>
        <p:spPr>
          <a:xfrm>
            <a:off x="1187450" y="2590736"/>
            <a:ext cx="6732587" cy="1181712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Tecle ENTER após digitar.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b="1" lang="pt-B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 quiser, você pode fazer um novo push para enviar o último commit para o seu repositório remoto. Se preferir pode, também, fazer o push no final do “expediente”, pois todos os commits serão enviados juntos.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9"/>
          <p:cNvSpPr txBox="1"/>
          <p:nvPr/>
        </p:nvSpPr>
        <p:spPr>
          <a:xfrm>
            <a:off x="1238202" y="921137"/>
            <a:ext cx="6664903" cy="330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Estamos falando de desvios condicionais, no plural, mas estudamos apenas um deles.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Existem situações em que vamos querer a execução de instruções, caso um teste tenha resultado </a:t>
            </a:r>
            <a:r>
              <a:rPr lang="pt-BR" sz="1600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verdadeiro</a:t>
            </a:r>
            <a:r>
              <a:rPr lang="pt-BR" sz="1600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 e a execução de outras instruções, caso um teste tenha resultado </a:t>
            </a:r>
            <a:r>
              <a:rPr lang="pt-BR" sz="1600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falso.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Para esses casos, usaremos um </a:t>
            </a:r>
            <a:r>
              <a:rPr lang="pt-BR" sz="1600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If Composto</a:t>
            </a:r>
            <a:r>
              <a:rPr lang="pt-BR" sz="1600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. Vamos </a:t>
            </a:r>
            <a:r>
              <a:rPr lang="pt-BR" sz="1600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dar uma olhada no caso do arquivo </a:t>
            </a:r>
            <a:r>
              <a:rPr lang="pt-BR" sz="1600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DesvioComposto.java.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/>
          <p:nvPr/>
        </p:nvSpPr>
        <p:spPr>
          <a:xfrm>
            <a:off x="644197" y="425042"/>
            <a:ext cx="40471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80" name="Google Shape;80;p5"/>
          <p:cNvSpPr txBox="1"/>
          <p:nvPr/>
        </p:nvSpPr>
        <p:spPr>
          <a:xfrm>
            <a:off x="1539572" y="1412003"/>
            <a:ext cx="877056" cy="3098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AULA 1</a:t>
            </a:r>
            <a:endParaRPr/>
          </a:p>
        </p:txBody>
      </p:sp>
      <p:sp>
        <p:nvSpPr>
          <p:cNvPr id="81" name="Google Shape;81;p5"/>
          <p:cNvSpPr txBox="1"/>
          <p:nvPr/>
        </p:nvSpPr>
        <p:spPr>
          <a:xfrm>
            <a:off x="2782950" y="1412003"/>
            <a:ext cx="5405421" cy="4024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CONTEÚDO – </a:t>
            </a:r>
            <a:r>
              <a:rPr lang="pt-BR" sz="14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IDE, linguagem e variáveis</a:t>
            </a:r>
            <a:endParaRPr b="0" i="0" sz="1400" u="none" cap="none" strike="noStrike">
              <a:solidFill>
                <a:srgbClr val="D8E2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5"/>
          <p:cNvSpPr/>
          <p:nvPr/>
        </p:nvSpPr>
        <p:spPr>
          <a:xfrm>
            <a:off x="2768384" y="2102527"/>
            <a:ext cx="5176822" cy="6917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CONTEÚDO – </a:t>
            </a:r>
            <a:r>
              <a:rPr lang="pt-BR" sz="14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Desvios condicionais: simples, composto e encadeado</a:t>
            </a:r>
            <a:endParaRPr b="0" i="0" sz="1400" u="none" cap="none" strike="noStrike">
              <a:solidFill>
                <a:srgbClr val="D8E2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5"/>
          <p:cNvSpPr/>
          <p:nvPr/>
        </p:nvSpPr>
        <p:spPr>
          <a:xfrm>
            <a:off x="2782949" y="2955909"/>
            <a:ext cx="5198457" cy="3686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CONTEÚDO – </a:t>
            </a:r>
            <a:r>
              <a:rPr lang="pt-BR" sz="14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Operadores lógicos e switch</a:t>
            </a:r>
            <a:endParaRPr b="0" i="0" sz="1400" u="none" cap="none" strike="noStrike">
              <a:solidFill>
                <a:srgbClr val="D8E2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5"/>
          <p:cNvSpPr/>
          <p:nvPr/>
        </p:nvSpPr>
        <p:spPr>
          <a:xfrm>
            <a:off x="2782948" y="3492653"/>
            <a:ext cx="4878418" cy="3686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CONTEÚDO – Loop while</a:t>
            </a:r>
            <a:endParaRPr b="0" i="0" sz="1400" u="none" cap="none" strike="noStrike">
              <a:solidFill>
                <a:srgbClr val="D8E2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5"/>
          <p:cNvSpPr/>
          <p:nvPr/>
        </p:nvSpPr>
        <p:spPr>
          <a:xfrm>
            <a:off x="759012" y="1419626"/>
            <a:ext cx="437137" cy="439934"/>
          </a:xfrm>
          <a:prstGeom prst="rect">
            <a:avLst/>
          </a:prstGeom>
          <a:noFill/>
          <a:ln cap="flat" cmpd="sng" w="12700">
            <a:solidFill>
              <a:srgbClr val="F505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51057" y="2117960"/>
            <a:ext cx="437137" cy="439934"/>
          </a:xfrm>
          <a:prstGeom prst="rect">
            <a:avLst/>
          </a:prstGeom>
          <a:noFill/>
          <a:ln cap="flat" cmpd="sng" w="12700">
            <a:solidFill>
              <a:srgbClr val="F505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751057" y="2809365"/>
            <a:ext cx="437137" cy="439934"/>
          </a:xfrm>
          <a:prstGeom prst="rect">
            <a:avLst/>
          </a:prstGeom>
          <a:noFill/>
          <a:ln cap="flat" cmpd="sng" w="12700">
            <a:solidFill>
              <a:srgbClr val="F505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/>
          </a:p>
        </p:txBody>
      </p:sp>
      <p:sp>
        <p:nvSpPr>
          <p:cNvPr id="88" name="Google Shape;88;p5"/>
          <p:cNvSpPr/>
          <p:nvPr/>
        </p:nvSpPr>
        <p:spPr>
          <a:xfrm>
            <a:off x="751057" y="3505984"/>
            <a:ext cx="437137" cy="439934"/>
          </a:xfrm>
          <a:prstGeom prst="rect">
            <a:avLst/>
          </a:prstGeom>
          <a:noFill/>
          <a:ln cap="flat" cmpd="sng" w="12700">
            <a:solidFill>
              <a:srgbClr val="F505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/>
          </a:p>
        </p:txBody>
      </p:sp>
      <p:sp>
        <p:nvSpPr>
          <p:cNvPr id="89" name="Google Shape;89;p5"/>
          <p:cNvSpPr txBox="1"/>
          <p:nvPr/>
        </p:nvSpPr>
        <p:spPr>
          <a:xfrm>
            <a:off x="1539572" y="2117960"/>
            <a:ext cx="892012" cy="3098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AULA 2</a:t>
            </a:r>
            <a:endParaRPr/>
          </a:p>
        </p:txBody>
      </p:sp>
      <p:sp>
        <p:nvSpPr>
          <p:cNvPr id="90" name="Google Shape;90;p5"/>
          <p:cNvSpPr txBox="1"/>
          <p:nvPr/>
        </p:nvSpPr>
        <p:spPr>
          <a:xfrm>
            <a:off x="1539572" y="2794319"/>
            <a:ext cx="899490" cy="3001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AULA 3</a:t>
            </a:r>
            <a:endParaRPr/>
          </a:p>
        </p:txBody>
      </p:sp>
      <p:sp>
        <p:nvSpPr>
          <p:cNvPr id="91" name="Google Shape;91;p5"/>
          <p:cNvSpPr txBox="1"/>
          <p:nvPr/>
        </p:nvSpPr>
        <p:spPr>
          <a:xfrm>
            <a:off x="1539572" y="3492653"/>
            <a:ext cx="896651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AULA 4</a:t>
            </a:r>
            <a:endParaRPr/>
          </a:p>
        </p:txBody>
      </p:sp>
      <p:cxnSp>
        <p:nvCxnSpPr>
          <p:cNvPr id="92" name="Google Shape;92;p5"/>
          <p:cNvCxnSpPr/>
          <p:nvPr/>
        </p:nvCxnSpPr>
        <p:spPr>
          <a:xfrm>
            <a:off x="711557" y="856981"/>
            <a:ext cx="2529695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0"/>
          <p:cNvSpPr txBox="1"/>
          <p:nvPr/>
        </p:nvSpPr>
        <p:spPr>
          <a:xfrm>
            <a:off x="1239549" y="921138"/>
            <a:ext cx="6664903" cy="330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O estatuto de uma ONG determina que todas as doações recebidas devem gerar um valor para investimento, para cobrir momentos de necessidade. 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O valor do investimento </a:t>
            </a:r>
            <a:r>
              <a:rPr lang="pt-BR" sz="1600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deve ser de 5% da doação</a:t>
            </a:r>
            <a:r>
              <a:rPr lang="pt-BR" sz="1600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. Porém, em </a:t>
            </a:r>
            <a:r>
              <a:rPr lang="pt-BR" sz="1600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casos em que as doações ultrapassem R$1000,00 </a:t>
            </a:r>
            <a:r>
              <a:rPr lang="pt-BR" sz="1600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o investimento deve ser de </a:t>
            </a:r>
            <a:r>
              <a:rPr lang="pt-BR" sz="1600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15% da doação</a:t>
            </a:r>
            <a:r>
              <a:rPr lang="pt-BR" sz="1600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Sua missão é criar um programa capaz de fazer os cálculos necessários e indicar quanto deve ser investido.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1"/>
          <p:cNvSpPr txBox="1"/>
          <p:nvPr/>
        </p:nvSpPr>
        <p:spPr>
          <a:xfrm>
            <a:off x="935037" y="668962"/>
            <a:ext cx="7273925" cy="3754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import java.util.Scanner;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public class DesvioSimples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public static void main(String[] args)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Scanner leitor = new Scanner(System.in);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double doacao, investimento, usoImediato;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System.out.println("Por favor, digite o valor da doação recebida!");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doacao = leitor.nextDouble();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System.out.println("A doação de R$" + doacao + " implica em um investimento de R$" + investimento + ", restando R$" + usoImediato + " para uso imediato");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leitor.close();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pic>
        <p:nvPicPr>
          <p:cNvPr descr="Web design" id="518" name="Google Shape;51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2838" y="515249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2"/>
          <p:cNvSpPr txBox="1"/>
          <p:nvPr/>
        </p:nvSpPr>
        <p:spPr>
          <a:xfrm>
            <a:off x="1205706" y="1989230"/>
            <a:ext cx="6732588" cy="1165040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Novamente a parte inicial do nosso código só precisa de comandos que você já aprendeu na 1ª aula: um </a:t>
            </a:r>
            <a:r>
              <a:rPr b="1" i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Scanner</a:t>
            </a:r>
            <a:r>
              <a:rPr b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para permitir que o usuário digite a doação, </a:t>
            </a:r>
            <a:r>
              <a:rPr b="1" i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uma variável do tipo real </a:t>
            </a:r>
            <a:r>
              <a:rPr b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para armazenar essa doação e outras duas para armazenar o investimento e o dinheiro de uso imediato e alguns </a:t>
            </a:r>
            <a:r>
              <a:rPr b="1" i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prints</a:t>
            </a:r>
            <a:r>
              <a:rPr b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para instruir o usuário.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3"/>
          <p:cNvSpPr txBox="1"/>
          <p:nvPr/>
        </p:nvSpPr>
        <p:spPr>
          <a:xfrm>
            <a:off x="935038" y="859208"/>
            <a:ext cx="7273925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if(doacao &lt; 1000.00){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investimento = doacao * 0.05;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usoImediato = doacao - investimento;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if (doacao &gt;= 1000.00){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investimento = doacao * 0.15;</a:t>
            </a:r>
            <a:endParaRPr/>
          </a:p>
        </p:txBody>
      </p:sp>
      <p:sp>
        <p:nvSpPr>
          <p:cNvPr id="529" name="Google Shape;529;p53"/>
          <p:cNvSpPr txBox="1"/>
          <p:nvPr/>
        </p:nvSpPr>
        <p:spPr>
          <a:xfrm>
            <a:off x="1205706" y="2638839"/>
            <a:ext cx="6732588" cy="1719038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Uma ideia seria utilizarmos dois </a:t>
            </a:r>
            <a:r>
              <a:rPr b="1" i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ifs simples</a:t>
            </a:r>
            <a:r>
              <a:rPr b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um para valores menores do que 1000 e outro para valores maiores do que 1000.</a:t>
            </a:r>
            <a:br>
              <a:rPr b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Porém, escrever o programa dessa forma implica em perda de desempenho, uma vez que mesmo que o primeiro teste (</a:t>
            </a:r>
            <a:r>
              <a:rPr b="1" i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doacao &lt; 1000.00</a:t>
            </a:r>
            <a:r>
              <a:rPr b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 tenha resultado verdadeiro, o computador ainda assim verificará o segundo teste (</a:t>
            </a:r>
            <a:r>
              <a:rPr b="1" i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doacao &gt;= 1000.00</a:t>
            </a:r>
            <a:r>
              <a:rPr b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), ainda que ele obviamente seja falso.</a:t>
            </a:r>
            <a:endParaRPr b="1" i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eb design" id="530" name="Google Shape;53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2838" y="515249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4"/>
          <p:cNvSpPr txBox="1"/>
          <p:nvPr/>
        </p:nvSpPr>
        <p:spPr>
          <a:xfrm>
            <a:off x="935038" y="969319"/>
            <a:ext cx="7273925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if (condição booleana){</a:t>
            </a:r>
            <a:b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     	instruções para serem executadas caso a condição seja verdadeira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}else{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instruções para serem executadas caso a condição seja falsa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6" name="Google Shape;536;p54"/>
          <p:cNvSpPr txBox="1"/>
          <p:nvPr/>
        </p:nvSpPr>
        <p:spPr>
          <a:xfrm>
            <a:off x="1205706" y="3237679"/>
            <a:ext cx="6732588" cy="884322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If Composto é um desvio condicional que executa instruções para o caso de a condição booleana ter um resultado verdadeiro e outras instruções para o caso de a condição booleana ter um resultado falso.</a:t>
            </a:r>
            <a:endParaRPr/>
          </a:p>
        </p:txBody>
      </p:sp>
      <p:pic>
        <p:nvPicPr>
          <p:cNvPr descr="Web design" id="537" name="Google Shape;53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2838" y="515249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5"/>
          <p:cNvSpPr txBox="1"/>
          <p:nvPr/>
        </p:nvSpPr>
        <p:spPr>
          <a:xfrm>
            <a:off x="935037" y="141177"/>
            <a:ext cx="7273925" cy="489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import java.util.Scanner;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public class DesvioSimples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public static void main(String[] args)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Scanner leitor = new Scanner(System.in);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double doacao, investimento, usoImediato;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System.out.println("Por favor, digite o valor da doação recebida!");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doacao = leitor.nextDouble();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pt-BR" sz="13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if (doacao &lt; 1000.00){</a:t>
            </a:r>
            <a:br>
              <a:rPr lang="pt-BR" sz="13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3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				investimento = doacao * 0.05;</a:t>
            </a:r>
            <a:br>
              <a:rPr lang="pt-BR" sz="13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3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				usoImediato = doacao - investimento;</a:t>
            </a:r>
            <a:br>
              <a:rPr lang="pt-BR" sz="13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3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			}else{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			investimento = doacao * 0.15;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			usoImediato = doacao - investimento;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System.out.println("A doação de R$" + doacao + " implica em um investimento de R$" + investimento + ", restando R$" + usoImediato + " para uso imediato");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leitor.close();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pic>
        <p:nvPicPr>
          <p:cNvPr descr="Web design" id="543" name="Google Shape;54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2838" y="515249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6"/>
          <p:cNvSpPr txBox="1"/>
          <p:nvPr/>
        </p:nvSpPr>
        <p:spPr>
          <a:xfrm>
            <a:off x="1187450" y="1991089"/>
            <a:ext cx="6732588" cy="1161321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 nosso programa, o if composto verifica se o teste </a:t>
            </a:r>
            <a:r>
              <a:rPr b="1" i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doacao &lt; 1000.00</a:t>
            </a:r>
            <a:r>
              <a:rPr b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é </a:t>
            </a:r>
            <a:r>
              <a:rPr b="1" i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verdadeiro</a:t>
            </a:r>
            <a:r>
              <a:rPr b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Caso seja </a:t>
            </a:r>
            <a:r>
              <a:rPr b="1" i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verdadeiro</a:t>
            </a:r>
            <a:r>
              <a:rPr b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o cálculo de 5% é feito.</a:t>
            </a:r>
            <a:br>
              <a:rPr b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Caso seja falso, o cálculo de 15% é feito.</a:t>
            </a:r>
            <a:br>
              <a:rPr b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 tal fazer mais um commit?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7"/>
          <p:cNvSpPr txBox="1"/>
          <p:nvPr/>
        </p:nvSpPr>
        <p:spPr>
          <a:xfrm>
            <a:off x="1205706" y="1028924"/>
            <a:ext cx="6732588" cy="30856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Temos ainda mais um tipo de if  para conhecer: o </a:t>
            </a:r>
            <a:r>
              <a:rPr lang="pt-BR" sz="1600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desvio condicional encadeado</a:t>
            </a:r>
            <a:r>
              <a:rPr lang="pt-BR" sz="1600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 (ou concatenado).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Trata-se do uso </a:t>
            </a:r>
            <a:r>
              <a:rPr lang="pt-BR" sz="1600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de um desvio condicional dentro do outro</a:t>
            </a:r>
            <a:r>
              <a:rPr lang="pt-BR" sz="1600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Usamos o if encadeado quando queremos que um teste lógico só aconteça dependendo do resultado de um teste lógico anterior.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Vamos ver o caso apresentado no arquivo </a:t>
            </a:r>
            <a:r>
              <a:rPr i="1" lang="pt-BR" sz="1600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DesvioEncadeado.java</a:t>
            </a:r>
            <a:r>
              <a:rPr lang="pt-BR" sz="1600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8"/>
          <p:cNvSpPr txBox="1"/>
          <p:nvPr/>
        </p:nvSpPr>
        <p:spPr>
          <a:xfrm>
            <a:off x="1205706" y="367140"/>
            <a:ext cx="6732588" cy="4409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Uma ONG resolveu prestar um serviço bem diferente: ela oferece vans para buscar pessoas com qualquer tipo de dificuldade de locomoção para poderem votar.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Para evitar problemas no momento do embarque, porém, você foi convidado a criar um programa que valide a idade dos passageiros: </a:t>
            </a:r>
            <a:r>
              <a:rPr lang="pt-BR" sz="1600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caso tenham 16 anos ou menos</a:t>
            </a:r>
            <a:r>
              <a:rPr lang="pt-BR" sz="1600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, não podem votar (e nem embarcar). </a:t>
            </a:r>
            <a:r>
              <a:rPr lang="pt-BR" sz="1600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Caso tenham entre 16 anos e 18 incompletos</a:t>
            </a:r>
            <a:r>
              <a:rPr lang="pt-BR" sz="1600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, podem optar por votar ou não. </a:t>
            </a:r>
            <a:r>
              <a:rPr lang="pt-BR" sz="1600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Caso tenham mais de 18 anos</a:t>
            </a:r>
            <a:r>
              <a:rPr lang="pt-BR" sz="16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pt-BR" sz="1600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 devem votar obrigatoriamente.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Crie um programa que receba a idade dos passageiros em potencial e indique se podem embarcar e votar.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9"/>
          <p:cNvSpPr txBox="1"/>
          <p:nvPr/>
        </p:nvSpPr>
        <p:spPr>
          <a:xfrm>
            <a:off x="1223963" y="1097672"/>
            <a:ext cx="7273925" cy="3323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import java.util.Scanner;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public class DesvioSimples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public static void main(String[] args)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Scanner leitor = new Scanner(System.in);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int idade;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System.out.println("Por favor, digite a idade do passageiro.");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idade = leitor.nextInt();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leitor.close();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Web design" id="564" name="Google Shape;56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2838" y="515249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"/>
          <p:cNvSpPr txBox="1"/>
          <p:nvPr/>
        </p:nvSpPr>
        <p:spPr>
          <a:xfrm>
            <a:off x="644197" y="425042"/>
            <a:ext cx="40471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98" name="Google Shape;98;p6"/>
          <p:cNvSpPr txBox="1"/>
          <p:nvPr/>
        </p:nvSpPr>
        <p:spPr>
          <a:xfrm>
            <a:off x="1539572" y="1412003"/>
            <a:ext cx="877056" cy="3098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AULA 5</a:t>
            </a:r>
            <a:endParaRPr/>
          </a:p>
        </p:txBody>
      </p:sp>
      <p:sp>
        <p:nvSpPr>
          <p:cNvPr id="99" name="Google Shape;99;p6"/>
          <p:cNvSpPr txBox="1"/>
          <p:nvPr/>
        </p:nvSpPr>
        <p:spPr>
          <a:xfrm>
            <a:off x="2782950" y="1412003"/>
            <a:ext cx="5405421" cy="4024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CONTEÚDO – </a:t>
            </a:r>
            <a:r>
              <a:rPr lang="pt-BR" sz="14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Loop for</a:t>
            </a:r>
            <a:endParaRPr b="0" i="0" sz="1400" u="none" cap="none" strike="noStrike">
              <a:solidFill>
                <a:srgbClr val="D8E2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6"/>
          <p:cNvSpPr/>
          <p:nvPr/>
        </p:nvSpPr>
        <p:spPr>
          <a:xfrm>
            <a:off x="2782949" y="2128100"/>
            <a:ext cx="5176822" cy="3686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CONTEÚDO – </a:t>
            </a:r>
            <a:r>
              <a:rPr lang="pt-BR" sz="14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Vetores</a:t>
            </a:r>
            <a:endParaRPr b="0" i="0" sz="1400" u="none" cap="none" strike="noStrike">
              <a:solidFill>
                <a:srgbClr val="D8E2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6"/>
          <p:cNvSpPr/>
          <p:nvPr/>
        </p:nvSpPr>
        <p:spPr>
          <a:xfrm>
            <a:off x="2782948" y="2810376"/>
            <a:ext cx="5405423" cy="3686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CONTEÚDO – </a:t>
            </a:r>
            <a:r>
              <a:rPr lang="pt-BR" sz="14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Métodos e funções com e sem argumentos</a:t>
            </a:r>
            <a:endParaRPr b="0" i="0" sz="1400" u="none" cap="none" strike="noStrike">
              <a:solidFill>
                <a:srgbClr val="D8E2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6"/>
          <p:cNvSpPr/>
          <p:nvPr/>
        </p:nvSpPr>
        <p:spPr>
          <a:xfrm>
            <a:off x="2782948" y="3492653"/>
            <a:ext cx="4878418" cy="3686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CONTEÚDO – </a:t>
            </a:r>
            <a:r>
              <a:rPr lang="pt-BR" sz="14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Métodos e funções com e sem return</a:t>
            </a:r>
            <a:endParaRPr b="0" i="0" sz="1400" u="none" cap="none" strike="noStrike">
              <a:solidFill>
                <a:srgbClr val="D8E2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6"/>
          <p:cNvSpPr/>
          <p:nvPr/>
        </p:nvSpPr>
        <p:spPr>
          <a:xfrm>
            <a:off x="759012" y="1419626"/>
            <a:ext cx="437137" cy="439934"/>
          </a:xfrm>
          <a:prstGeom prst="rect">
            <a:avLst/>
          </a:prstGeom>
          <a:noFill/>
          <a:ln cap="flat" cmpd="sng" w="12700">
            <a:solidFill>
              <a:srgbClr val="F505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</a:pPr>
            <a:r>
              <a:rPr b="1" lang="pt-BR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1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6"/>
          <p:cNvSpPr/>
          <p:nvPr/>
        </p:nvSpPr>
        <p:spPr>
          <a:xfrm>
            <a:off x="751057" y="2117960"/>
            <a:ext cx="437137" cy="439934"/>
          </a:xfrm>
          <a:prstGeom prst="rect">
            <a:avLst/>
          </a:prstGeom>
          <a:noFill/>
          <a:ln cap="flat" cmpd="sng" w="12700">
            <a:solidFill>
              <a:srgbClr val="F505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</a:pPr>
            <a:r>
              <a:rPr b="1" lang="pt-BR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b="1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6"/>
          <p:cNvSpPr/>
          <p:nvPr/>
        </p:nvSpPr>
        <p:spPr>
          <a:xfrm>
            <a:off x="751057" y="2809365"/>
            <a:ext cx="437137" cy="439934"/>
          </a:xfrm>
          <a:prstGeom prst="rect">
            <a:avLst/>
          </a:prstGeom>
          <a:noFill/>
          <a:ln cap="flat" cmpd="sng" w="12700">
            <a:solidFill>
              <a:srgbClr val="F505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</a:pPr>
            <a:r>
              <a:rPr b="1" lang="pt-BR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b="1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6"/>
          <p:cNvSpPr/>
          <p:nvPr/>
        </p:nvSpPr>
        <p:spPr>
          <a:xfrm>
            <a:off x="751057" y="3505984"/>
            <a:ext cx="437137" cy="439934"/>
          </a:xfrm>
          <a:prstGeom prst="rect">
            <a:avLst/>
          </a:prstGeom>
          <a:noFill/>
          <a:ln cap="flat" cmpd="sng" w="12700">
            <a:solidFill>
              <a:srgbClr val="F505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</a:pPr>
            <a:r>
              <a:rPr b="1" lang="pt-BR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endParaRPr b="1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6"/>
          <p:cNvSpPr txBox="1"/>
          <p:nvPr/>
        </p:nvSpPr>
        <p:spPr>
          <a:xfrm>
            <a:off x="1539572" y="2117960"/>
            <a:ext cx="892012" cy="3098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AULA 6</a:t>
            </a:r>
            <a:endParaRPr/>
          </a:p>
        </p:txBody>
      </p:sp>
      <p:sp>
        <p:nvSpPr>
          <p:cNvPr id="108" name="Google Shape;108;p6"/>
          <p:cNvSpPr txBox="1"/>
          <p:nvPr/>
        </p:nvSpPr>
        <p:spPr>
          <a:xfrm>
            <a:off x="1539572" y="2794319"/>
            <a:ext cx="899490" cy="3001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AULA 7</a:t>
            </a:r>
            <a:endParaRPr/>
          </a:p>
        </p:txBody>
      </p:sp>
      <p:sp>
        <p:nvSpPr>
          <p:cNvPr id="109" name="Google Shape;109;p6"/>
          <p:cNvSpPr txBox="1"/>
          <p:nvPr/>
        </p:nvSpPr>
        <p:spPr>
          <a:xfrm>
            <a:off x="1539572" y="3492653"/>
            <a:ext cx="896651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AULA 8</a:t>
            </a:r>
            <a:endParaRPr/>
          </a:p>
        </p:txBody>
      </p:sp>
      <p:cxnSp>
        <p:nvCxnSpPr>
          <p:cNvPr id="110" name="Google Shape;110;p6"/>
          <p:cNvCxnSpPr/>
          <p:nvPr/>
        </p:nvCxnSpPr>
        <p:spPr>
          <a:xfrm>
            <a:off x="711557" y="856981"/>
            <a:ext cx="2529695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0"/>
          <p:cNvSpPr txBox="1"/>
          <p:nvPr/>
        </p:nvSpPr>
        <p:spPr>
          <a:xfrm>
            <a:off x="1205706" y="1859226"/>
            <a:ext cx="6732588" cy="1869207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Novamente a parte inicial do nosso código só precisa de comandos que você já aprendeu na 1ª aula: um </a:t>
            </a:r>
            <a:r>
              <a:rPr b="1" i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Scanner</a:t>
            </a:r>
            <a:r>
              <a:rPr b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para permitir que o usuário digite a idade, </a:t>
            </a:r>
            <a:r>
              <a:rPr b="1" i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uma variável do tipo inteiro </a:t>
            </a:r>
            <a:r>
              <a:rPr b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para armazenar essa idade e alguns </a:t>
            </a:r>
            <a:r>
              <a:rPr b="1" i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prints</a:t>
            </a:r>
            <a:r>
              <a:rPr b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para instruir o usuário. 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Porém, nosso problema tem 3 casos possíveis e não poderemos mais contar apenas com o if composto. Vamos precisar do if encadeado.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1"/>
          <p:cNvSpPr txBox="1"/>
          <p:nvPr/>
        </p:nvSpPr>
        <p:spPr>
          <a:xfrm>
            <a:off x="935038" y="1003185"/>
            <a:ext cx="7273925" cy="353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if (condição booleana){</a:t>
            </a:r>
            <a:b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     	instruções para serem executadas caso a 1ª condição seja verdadeira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}else{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if (condição booleana){</a:t>
            </a:r>
            <a:b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     		instruções para serem executadas caso 1ª a condição seja falsa e a 2ª condição seja verdadeira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}else{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instruções para serem executadas caso a 1ª condição seja falsa e a 2ª condição seja falsa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Web design" id="575" name="Google Shape;575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2838" y="515249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2"/>
          <p:cNvSpPr txBox="1"/>
          <p:nvPr/>
        </p:nvSpPr>
        <p:spPr>
          <a:xfrm>
            <a:off x="1187450" y="2173671"/>
            <a:ext cx="6732588" cy="884322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If Encadeado é o uso de um desvio condicional dentro de outro. Dessa forma, a condição do desvio mais “interno” só será testada dependendo do resultado das condições do desvio mais “externo”.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3"/>
          <p:cNvSpPr txBox="1"/>
          <p:nvPr/>
        </p:nvSpPr>
        <p:spPr>
          <a:xfrm>
            <a:off x="602528" y="366475"/>
            <a:ext cx="7959580" cy="4493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import java.util.Scanner;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public class DesvioSimples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public static void main(String[] args)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Scanner leitor = new Scanner(System.in);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int idade;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System.out.println("Por favor, digite a idade do passageiro.");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idade = leitor.nextInt();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		if (idade&lt;16)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			System.out.println("O passageiro não pode votar nem embarcar");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		}else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			if(idade&gt;=18)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				System.out.println("O passageiro deve votar e pode embarcar");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			}else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				System.out.println("O voto do passageiro é opcional e ele pode embarcar");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			}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leitor.close();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pic>
        <p:nvPicPr>
          <p:cNvPr descr="Web design" id="586" name="Google Shape;586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2838" y="515249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4"/>
          <p:cNvSpPr txBox="1"/>
          <p:nvPr/>
        </p:nvSpPr>
        <p:spPr>
          <a:xfrm>
            <a:off x="1205706" y="2039884"/>
            <a:ext cx="6732588" cy="1161321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Nosso primeiro if valida se o passageiro tem menos de 16 anos. Caso tenha, é exibida a mensagem. Caso não tenha, o segundo if verifica se o passageiro tem mais de 18 anos e, caso tenha, é exibida a mensagem correspondente. Caso não tenha, é exibida a mensagem restante.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5"/>
          <p:cNvSpPr txBox="1"/>
          <p:nvPr/>
        </p:nvSpPr>
        <p:spPr>
          <a:xfrm>
            <a:off x="1215827" y="861763"/>
            <a:ext cx="6712347" cy="3419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Portanto aprendemos que para os casos em que temos </a:t>
            </a:r>
            <a:r>
              <a:rPr lang="pt-BR" sz="1400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apenas uma condição a verificar e apenas um conjunto de instruções </a:t>
            </a:r>
            <a:r>
              <a:rPr lang="pt-BR" sz="1400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para o caso de essa condição ser verdadeira, devemos utilizar um </a:t>
            </a:r>
            <a:r>
              <a:rPr lang="pt-BR" sz="1400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if simples</a:t>
            </a:r>
            <a:r>
              <a:rPr lang="pt-BR" sz="1400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Para os casos em que temos </a:t>
            </a:r>
            <a:r>
              <a:rPr lang="pt-BR" sz="1400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instruções para uma condição que seja verdadeira e outras instruções para o caso de essa mesma condição ser falsa</a:t>
            </a:r>
            <a:r>
              <a:rPr lang="pt-BR" sz="1400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, devemos utilizar um </a:t>
            </a:r>
            <a:r>
              <a:rPr lang="pt-BR" sz="1400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if composto</a:t>
            </a:r>
            <a:r>
              <a:rPr lang="pt-BR" sz="1400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E para os casos em que </a:t>
            </a:r>
            <a:r>
              <a:rPr lang="pt-BR" sz="1400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temos diversas condições, cada uma com seu conjunto de instruções</a:t>
            </a:r>
            <a:r>
              <a:rPr lang="pt-BR" sz="1400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, devemos utilizar um </a:t>
            </a:r>
            <a:r>
              <a:rPr lang="pt-BR" sz="1400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if encadeado</a:t>
            </a:r>
            <a:r>
              <a:rPr lang="pt-BR" sz="1400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Não se esqueça de fazer mais um </a:t>
            </a:r>
            <a:r>
              <a:rPr i="1" lang="pt-BR" sz="1400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commit</a:t>
            </a:r>
            <a:r>
              <a:rPr lang="pt-BR" sz="1400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 e um </a:t>
            </a:r>
            <a:r>
              <a:rPr i="1" lang="pt-BR" sz="1400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push</a:t>
            </a:r>
            <a:r>
              <a:rPr lang="pt-BR" sz="1400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 nesse repositório!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6"/>
          <p:cNvSpPr txBox="1"/>
          <p:nvPr/>
        </p:nvSpPr>
        <p:spPr>
          <a:xfrm>
            <a:off x="1036058" y="1127567"/>
            <a:ext cx="5484012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3500"/>
              <a:buFont typeface="Arial"/>
              <a:buNone/>
            </a:pPr>
            <a:r>
              <a:rPr lang="pt-BR" sz="35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MAIS ALGUMAS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0566"/>
              </a:buClr>
              <a:buSzPts val="3500"/>
              <a:buFont typeface="Arial"/>
              <a:buNone/>
            </a:pPr>
            <a:r>
              <a:rPr b="0" i="0" lang="pt-BR" sz="3500" u="none" cap="none" strike="noStrike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COMPARAÇÕES</a:t>
            </a:r>
            <a:endParaRPr b="0" i="0" sz="3500" u="none" cap="none" strike="noStrike">
              <a:solidFill>
                <a:srgbClr val="F505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2" name="Google Shape;602;p66"/>
          <p:cNvCxnSpPr/>
          <p:nvPr/>
        </p:nvCxnSpPr>
        <p:spPr>
          <a:xfrm>
            <a:off x="1142062" y="2488347"/>
            <a:ext cx="1202027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03" name="Google Shape;603;p66"/>
          <p:cNvSpPr txBox="1"/>
          <p:nvPr/>
        </p:nvSpPr>
        <p:spPr>
          <a:xfrm>
            <a:off x="4572000" y="3089721"/>
            <a:ext cx="3772251" cy="6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2"/>
              <a:buFont typeface="Arial"/>
              <a:buNone/>
            </a:pPr>
            <a:r>
              <a:rPr b="1" i="0" lang="pt-BR" sz="1802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APRENDENDO A COMPARAR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50566"/>
              </a:buClr>
              <a:buSzPts val="1802"/>
              <a:buFont typeface="Arial"/>
              <a:buNone/>
            </a:pPr>
            <a:r>
              <a:rPr b="1" i="0" lang="pt-BR" sz="1802" u="none" cap="none" strike="noStrike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VALORES DIFERENTES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8" name="Google Shape;608;p67"/>
          <p:cNvGraphicFramePr/>
          <p:nvPr/>
        </p:nvGraphicFramePr>
        <p:xfrm>
          <a:off x="1451553" y="15800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{C49C131D-8738-4136-863C-7FDC318AF273}</a:tableStyleId>
              </a:tblPr>
              <a:tblGrid>
                <a:gridCol w="1941200"/>
                <a:gridCol w="4299700"/>
              </a:tblGrid>
              <a:tr h="226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100" u="none" cap="none" strike="noStrike">
                          <a:solidFill>
                            <a:srgbClr val="F5056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OPERADOR</a:t>
                      </a:r>
                      <a:endParaRPr/>
                    </a:p>
                  </a:txBody>
                  <a:tcPr marT="10925" marB="0" marR="10925" marL="10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100" u="none" cap="none" strike="noStrike">
                          <a:solidFill>
                            <a:srgbClr val="F5056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SIGNIFICADO</a:t>
                      </a:r>
                      <a:endParaRPr/>
                    </a:p>
                  </a:txBody>
                  <a:tcPr marT="10925" marB="0" marR="10925" marL="10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6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10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==</a:t>
                      </a:r>
                      <a:endParaRPr/>
                    </a:p>
                  </a:txBody>
                  <a:tcPr marT="10825" marB="0" marR="10825" marL="108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10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Os dois valores são iguais?</a:t>
                      </a:r>
                      <a:endParaRPr/>
                    </a:p>
                  </a:txBody>
                  <a:tcPr marT="10825" marB="0" marR="10825" marL="108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2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10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endParaRPr/>
                    </a:p>
                  </a:txBody>
                  <a:tcPr marT="10825" marB="0" marR="10825" marL="108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10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Atribuição de valor. </a:t>
                      </a:r>
                      <a:r>
                        <a:rPr b="1" i="0" lang="pt-BR" sz="1100" u="sng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CUIDADO</a:t>
                      </a:r>
                      <a:r>
                        <a:rPr b="0" i="0" lang="pt-BR" sz="110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: se você utilizar em um if, uma variável receberá o valor da outra e a parte verdadeira do desvio será executada.</a:t>
                      </a:r>
                      <a:endParaRPr/>
                    </a:p>
                  </a:txBody>
                  <a:tcPr marT="10825" marB="0" marR="10825" marL="108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10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</a:t>
                      </a:r>
                      <a:endParaRPr/>
                    </a:p>
                  </a:txBody>
                  <a:tcPr marT="10825" marB="0" marR="10825" marL="108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10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 valor da esquerda é maior que o da direita?</a:t>
                      </a:r>
                      <a:endParaRPr/>
                    </a:p>
                  </a:txBody>
                  <a:tcPr marT="10825" marB="0" marR="10825" marL="108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10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</a:t>
                      </a:r>
                      <a:endParaRPr/>
                    </a:p>
                  </a:txBody>
                  <a:tcPr marT="10825" marB="0" marR="10825" marL="108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10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 valor da esquerda é menor que o da direita?</a:t>
                      </a:r>
                      <a:endParaRPr/>
                    </a:p>
                  </a:txBody>
                  <a:tcPr marT="10825" marB="0" marR="10825" marL="108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10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&gt;=</a:t>
                      </a:r>
                      <a:endParaRPr/>
                    </a:p>
                  </a:txBody>
                  <a:tcPr marT="10825" marB="0" marR="10825" marL="108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10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 valor da esquerda é maior ou igual ao da direita?</a:t>
                      </a:r>
                      <a:endParaRPr/>
                    </a:p>
                  </a:txBody>
                  <a:tcPr marT="10825" marB="0" marR="10825" marL="108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10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&lt;=</a:t>
                      </a:r>
                      <a:endParaRPr/>
                    </a:p>
                  </a:txBody>
                  <a:tcPr marT="10825" marB="0" marR="10825" marL="108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10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 valor da esquerda é menor ou igual ao da direita?</a:t>
                      </a:r>
                      <a:endParaRPr/>
                    </a:p>
                  </a:txBody>
                  <a:tcPr marT="10825" marB="0" marR="10825" marL="108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10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!=</a:t>
                      </a:r>
                      <a:endParaRPr/>
                    </a:p>
                  </a:txBody>
                  <a:tcPr marT="10825" marB="0" marR="10825" marL="108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10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 valor da esquerda é diferente do valor da direita?</a:t>
                      </a:r>
                      <a:endParaRPr/>
                    </a:p>
                  </a:txBody>
                  <a:tcPr marT="10825" marB="0" marR="10825" marL="108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09" name="Google Shape;609;p67"/>
          <p:cNvSpPr/>
          <p:nvPr/>
        </p:nvSpPr>
        <p:spPr>
          <a:xfrm>
            <a:off x="1187450" y="730825"/>
            <a:ext cx="6732588" cy="616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50566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Para variáveis de tipos numéricos, as comparações podem ser feitas da seguinte forma: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8"/>
          <p:cNvSpPr/>
          <p:nvPr/>
        </p:nvSpPr>
        <p:spPr>
          <a:xfrm>
            <a:off x="1187450" y="730825"/>
            <a:ext cx="6732588" cy="5415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50566"/>
              </a:buClr>
              <a:buSzPts val="1200"/>
              <a:buFont typeface="Arial"/>
              <a:buChar char="•"/>
            </a:pPr>
            <a:r>
              <a:rPr lang="pt-BR" sz="12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Para variáveis do tipo String, porém, devemos utilizar métodos para fazer a comparação.</a:t>
            </a:r>
            <a:endParaRPr/>
          </a:p>
        </p:txBody>
      </p:sp>
      <p:graphicFrame>
        <p:nvGraphicFramePr>
          <p:cNvPr id="615" name="Google Shape;615;p68"/>
          <p:cNvGraphicFramePr/>
          <p:nvPr/>
        </p:nvGraphicFramePr>
        <p:xfrm>
          <a:off x="1384920" y="14753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{C49C131D-8738-4136-863C-7FDC318AF273}</a:tableStyleId>
              </a:tblPr>
              <a:tblGrid>
                <a:gridCol w="2468975"/>
                <a:gridCol w="3868675"/>
              </a:tblGrid>
              <a:tr h="347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050" u="none" cap="none" strike="noStrike">
                          <a:solidFill>
                            <a:srgbClr val="F5056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MÉTODO</a:t>
                      </a:r>
                      <a:endParaRPr/>
                    </a:p>
                  </a:txBody>
                  <a:tcPr marT="9600" marB="0" marR="9600" marL="9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050" u="none" cap="none" strike="noStrike">
                          <a:solidFill>
                            <a:srgbClr val="F5056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SIGNIFICADO</a:t>
                      </a:r>
                      <a:endParaRPr/>
                    </a:p>
                  </a:txBody>
                  <a:tcPr marT="9600" marB="0" marR="9600" marL="9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6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05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.equals(Segundo valor)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05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 conteúdo da primeira string é igual ao conteúdo do segundo valor e o segundo valor é uma String?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8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05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.equalsIgnoreCase(Segundo valor)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05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 conteúdo da primeira String é igual ao conteúdo do segundo valor, independente de caracteres maiúsculos ou minúsculos?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8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05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.contentEquals(Segundo valor)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pt-BR" sz="105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 conteúdo da primeira String é igual ao conteúdo do segundo valor, seja ele uma String ou uma sequência de Chars?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16" name="Google Shape;616;p68"/>
          <p:cNvSpPr/>
          <p:nvPr/>
        </p:nvSpPr>
        <p:spPr>
          <a:xfrm>
            <a:off x="1223962" y="3869175"/>
            <a:ext cx="6696075" cy="7853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50566"/>
              </a:buClr>
              <a:buSzPts val="1200"/>
              <a:buFont typeface="Arial"/>
              <a:buChar char="•"/>
            </a:pPr>
            <a:r>
              <a:rPr lang="pt-BR" sz="12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Para experimentarmos esses métodos, crie uma nova classe chamada </a:t>
            </a:r>
            <a:r>
              <a:rPr lang="pt-BR" sz="1200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TestandoStrings</a:t>
            </a:r>
            <a:r>
              <a:rPr lang="pt-BR" sz="12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 dentro do projeto da Aula02. Não esqueça de assinalar a criação do </a:t>
            </a:r>
            <a:r>
              <a:rPr i="1" lang="pt-BR" sz="1200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public static void main</a:t>
            </a:r>
            <a:r>
              <a:rPr i="1" lang="pt-BR" sz="12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200">
              <a:solidFill>
                <a:srgbClr val="D8E2F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9"/>
          <p:cNvSpPr txBox="1"/>
          <p:nvPr/>
        </p:nvSpPr>
        <p:spPr>
          <a:xfrm>
            <a:off x="1079499" y="568324"/>
            <a:ext cx="6985001" cy="4493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public class TestandoStrings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public static void main(String[] args)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String nomeJedi1 = "Luke Skywalker";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System.out.println("Resultado do 1º teste com o .equals:");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System.out.println(nomeJedi1.equals("Luke SKYWALKER"));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System.out.println("Resultado do 2º teste com o .equals:");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System.out.println(nomeJedi1.equals("Luke Skywalker"));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System.out.println("Resultado do 1º teste com o .equalsIgnoreCase:");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System.out.println(nomeJedi1.equalsIgnoreCase("Luke SKYWALKER"));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System.out.println("Resultado do 2º teste com o .equalsIgnoreCase:");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System.out.println(nomeJedi1.equalsIgnoreCase("Luke Skywalker"));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System.out.println("Resultado do 1º teste com o .contentEquals:");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System.out.println(nomeJedi1.contentEquals("Luke SKYWALKER"));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System.out.println("Resultado do 2º teste com o .contentEquals:");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System.out.println(nomeJedi1.contentEquals("Luke Skywalker"));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Web design" id="622" name="Google Shape;62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2838" y="515249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"/>
          <p:cNvSpPr txBox="1"/>
          <p:nvPr/>
        </p:nvSpPr>
        <p:spPr>
          <a:xfrm>
            <a:off x="1593272" y="1717670"/>
            <a:ext cx="5957456" cy="1708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3500"/>
              <a:buFont typeface="Arial"/>
              <a:buNone/>
            </a:pPr>
            <a:r>
              <a:rPr b="0" i="0" lang="pt-BR" sz="35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DESVIOS CONDICIONAIS</a:t>
            </a:r>
            <a:r>
              <a:rPr b="0" i="0" lang="pt-BR" sz="35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pt-BR" sz="3500" u="none" cap="none" strike="noStrike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SIMPLES, COMPOSTO E ENCADEADO</a:t>
            </a:r>
            <a:endParaRPr b="0" i="0" sz="3500" u="none" cap="none" strike="noStrike">
              <a:solidFill>
                <a:srgbClr val="F505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" name="Google Shape;116;p7"/>
          <p:cNvCxnSpPr/>
          <p:nvPr/>
        </p:nvCxnSpPr>
        <p:spPr>
          <a:xfrm>
            <a:off x="3970987" y="3549285"/>
            <a:ext cx="1202027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7" name="Google Shape;117;p7"/>
          <p:cNvSpPr txBox="1"/>
          <p:nvPr/>
        </p:nvSpPr>
        <p:spPr>
          <a:xfrm>
            <a:off x="502659" y="879353"/>
            <a:ext cx="189764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AULA 2</a:t>
            </a:r>
            <a:endParaRPr b="0" i="0" sz="2000" u="none" cap="none" strike="noStrike">
              <a:solidFill>
                <a:srgbClr val="D8E2F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0"/>
          <p:cNvSpPr txBox="1"/>
          <p:nvPr/>
        </p:nvSpPr>
        <p:spPr>
          <a:xfrm>
            <a:off x="1187450" y="2386870"/>
            <a:ext cx="6732588" cy="369759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Vamos ver como cada uma das comparações acima se comporta?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1"/>
          <p:cNvSpPr txBox="1"/>
          <p:nvPr/>
        </p:nvSpPr>
        <p:spPr>
          <a:xfrm>
            <a:off x="1079499" y="344217"/>
            <a:ext cx="6985001" cy="44550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public class TestandoStrings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public static void main(String[] args)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String nomeJedi1 = "Luke Skywalker";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pt-BR" sz="105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System.out.println("Resultado do 1º teste com o .equals:");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		System.out.println(nomeJedi1.equals("Luke SKYWALKER"));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System.out.println("Resultado do 2º teste com o .equals:");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System.out.println(nomeJedi1.equals("Luke Skywalker"));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System.out.println("Resultado do 1º teste com o .equalsIgnoreCase:");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System.out.println(nomeJedi1.equalsIgnoreCase("Luke SKYWALKER"));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System.out.println("Resultado do 2º teste com o .equalsIgnoreCase:");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System.out.println(nomeJedi1.equalsIgnoreCase("Luke Skywalker"));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System.out.println("Resultado do 1º teste com o .contentEquals:");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System.out.println(nomeJedi1.contentEquals("Luke SKYWALKER"));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System.out.println("Resultado do 2º teste com o .contentEquals:");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System.out.println(nomeJedi1.contentEquals("Luke Skywalker"));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Web design" id="633" name="Google Shape;633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2838" y="515249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2"/>
          <p:cNvSpPr txBox="1"/>
          <p:nvPr/>
        </p:nvSpPr>
        <p:spPr>
          <a:xfrm>
            <a:off x="1223963" y="2268088"/>
            <a:ext cx="6732588" cy="607324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Ao utilizarmos o método .equals para comparar a variável nomeJedi1 com a String “Luke SKYWALKER” vamos obter resultado false, pois a String está em maiúscula.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3"/>
          <p:cNvSpPr txBox="1"/>
          <p:nvPr/>
        </p:nvSpPr>
        <p:spPr>
          <a:xfrm>
            <a:off x="1079499" y="344217"/>
            <a:ext cx="6985001" cy="44550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public class TestandoStrings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public static void main(String[] args)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String nomeJedi1 = "Luke Skywalker";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System.out.println("Resultado do 1º teste com o .equals:");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System.out.println(nomeJedi1.equals("Luke SKYWALKER"));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 sz="105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pt-BR" sz="105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System.out.println("Resultado do 2º teste com o .equals:");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		System.out.println(nomeJedi1.equals("Luke Skywalker"));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System.out.println("Resultado do 1º teste com o .equalsIgnoreCase:");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System.out.println(nomeJedi1.equalsIgnoreCase("Luke SKYWALKER"));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System.out.println("Resultado do 2º teste com o .equalsIgnoreCase:");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System.out.println(nomeJedi1.equalsIgnoreCase("Luke Skywalker"));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System.out.println("Resultado do 1º teste com o .contentEquals:");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System.out.println(nomeJedi1.contentEquals("Luke SKYWALKER"));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System.out.println("Resultado do 2º teste com o .contentEquals:");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System.out.println(nomeJedi1.contentEquals("Luke Skywalker"));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Web design" id="644" name="Google Shape;644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2838" y="515249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74"/>
          <p:cNvSpPr txBox="1"/>
          <p:nvPr/>
        </p:nvSpPr>
        <p:spPr>
          <a:xfrm>
            <a:off x="1205706" y="2127729"/>
            <a:ext cx="6732588" cy="888041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Ao utilizarmos o método .equals para comparar a variável nomeJedi1 com a String “Luke Skywalker” vamos obter resultado</a:t>
            </a:r>
            <a:r>
              <a:rPr i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true</a:t>
            </a: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pois a String está escrita da mesma forma que o texto da variável.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75"/>
          <p:cNvSpPr txBox="1"/>
          <p:nvPr/>
        </p:nvSpPr>
        <p:spPr>
          <a:xfrm>
            <a:off x="1079499" y="344217"/>
            <a:ext cx="6985001" cy="44550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public class TestandoStrings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public static void main(String[] args)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String nomeJedi1 = "Luke Skywalker";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System.out.println("Resultado do 1º teste com o .equals:");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System.out.println(nomeJedi1.equals("Luke SKYWALKER"));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System.out.println("Resultado do 2º teste com o .equals:");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System.out.println(nomeJedi1.equals("Luke Skywalker"));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pt-BR" sz="105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System.out.println("Resultado do 1º teste com o .equalsIgnoreCase:");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		System.out.println(nomeJedi1.equalsIgnoreCase("Luke SKYWALKER"));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		System.out.println("Resultado do 2º teste com o .equalsIgnoreCase:");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		System.out.println(nomeJedi1.equalsIgnoreCase("Luke Skywalker"));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System.out.println("Resultado do 1º teste com o .contentEquals:");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System.out.println(nomeJedi1.contentEquals("Luke SKYWALKER"));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System.out.println("Resultado do 2º teste com o .contentEquals:");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System.out.println(nomeJedi1.contentEquals("Luke Skywalker"));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Web design" id="655" name="Google Shape;655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2838" y="515249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76"/>
          <p:cNvSpPr txBox="1"/>
          <p:nvPr/>
        </p:nvSpPr>
        <p:spPr>
          <a:xfrm>
            <a:off x="1205706" y="2127729"/>
            <a:ext cx="6732588" cy="888041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Ao utilizarmos o método .equalsIgnoreCase() para comparar a variável nomeJedi1 com a String “Luke Skywalker” ou com a String “Luke SKYWALKER” vamos obter resultado </a:t>
            </a:r>
            <a:r>
              <a:rPr i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pois esse método não leva em conta maiúsculas e minúsculas.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77"/>
          <p:cNvSpPr txBox="1"/>
          <p:nvPr/>
        </p:nvSpPr>
        <p:spPr>
          <a:xfrm>
            <a:off x="1079499" y="344217"/>
            <a:ext cx="6985001" cy="44550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public class TestandoStrings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public static void main(String[] args)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String nomeJedi1 = "Luke Skywalker";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System.out.println("Resultado do 1º teste com o .equals:");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System.out.println(nomeJedi1.equals("Luke SKYWALKER"));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System.out.println("Resultado do 2º teste com o .equals:");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System.out.println(nomeJedi1.equals("Luke Skywalker"));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System.out.println("Resultado do 1º teste com o .equalsIgnoreCase:");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System.out.println(nomeJedi1.equalsIgnoreCase("Luke SKYWALKER"));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System.out.println("Resultado do 2º teste com o .equalsIgnoreCase:");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System.out.println(nomeJedi1.equalsIgnoreCase("Luke Skywalker"));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pt-BR" sz="105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System.out.println("Resultado do 1º teste com o .contentEquals:");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		System.out.println(nomeJedi1.contentEquals("Luke SKYWALKER"));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System.out.println("Resultado do 2º teste com o .contentEquals:");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System.out.println(nomeJedi1.contentEquals("Luke Skywalker"));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Web design" id="666" name="Google Shape;666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2838" y="515249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78"/>
          <p:cNvSpPr txBox="1"/>
          <p:nvPr/>
        </p:nvSpPr>
        <p:spPr>
          <a:xfrm>
            <a:off x="1205706" y="2127729"/>
            <a:ext cx="6732588" cy="888041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Ao utilizarmos o método .contentEquals para comparar a variável nomeJedi1 com a String “Luke SKYWALKER” vamos obter resultado </a:t>
            </a:r>
            <a:r>
              <a:rPr i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pois a String está em maiúscula.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79"/>
          <p:cNvSpPr txBox="1"/>
          <p:nvPr/>
        </p:nvSpPr>
        <p:spPr>
          <a:xfrm>
            <a:off x="1079499" y="344217"/>
            <a:ext cx="6985001" cy="44550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public class TestandoStrings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public static void main(String[] args)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String nomeJedi1 = "Luke Skywalker";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System.out.println("Resultado do 1º teste com o .equals:");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System.out.println(nomeJedi1.equals("Luke SKYWALKER"));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System.out.println("Resultado do 2º teste com o .equals:");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System.out.println(nomeJedi1.equals("Luke Skywalker"));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System.out.println("Resultado do 1º teste com o .equalsIgnoreCase:");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System.out.println(nomeJedi1.equalsIgnoreCase("Luke SKYWALKER"));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System.out.println("Resultado do 2º teste com o .equalsIgnoreCase:");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System.out.println(nomeJedi1.equalsIgnoreCase("Luke Skywalker"));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 sz="105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System.out.println("Resultado do 1º teste com o .contentEquals:");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System.out.println(nomeJedi1.contentEquals("Luke SKYWALKER"));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 sz="1050">
              <a:solidFill>
                <a:srgbClr val="F505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		System.out.println("Resultado do 2º teste com o .contentEquals:");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		System.out.println(nomeJedi1.contentEquals("Luke Skywalker"));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Web design" id="677" name="Google Shape;677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2838" y="515249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Google Shape;122;p8"/>
          <p:cNvCxnSpPr/>
          <p:nvPr/>
        </p:nvCxnSpPr>
        <p:spPr>
          <a:xfrm>
            <a:off x="3970987" y="1454665"/>
            <a:ext cx="1202027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3" name="Google Shape;123;p8"/>
          <p:cNvSpPr txBox="1"/>
          <p:nvPr/>
        </p:nvSpPr>
        <p:spPr>
          <a:xfrm>
            <a:off x="1222880" y="628039"/>
            <a:ext cx="6664903" cy="4064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2"/>
              <a:buFont typeface="Arial"/>
              <a:buNone/>
            </a:pPr>
            <a:r>
              <a:rPr b="0" i="0" lang="pt-BR" sz="1802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Relembrando a aula 1</a:t>
            </a:r>
            <a:endParaRPr/>
          </a:p>
        </p:txBody>
      </p:sp>
      <p:sp>
        <p:nvSpPr>
          <p:cNvPr id="124" name="Google Shape;124;p8"/>
          <p:cNvSpPr txBox="1"/>
          <p:nvPr/>
        </p:nvSpPr>
        <p:spPr>
          <a:xfrm>
            <a:off x="1222880" y="1818664"/>
            <a:ext cx="6664903" cy="4064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2"/>
              <a:buFont typeface="Arial"/>
              <a:buNone/>
            </a:pPr>
            <a:r>
              <a:rPr b="0" i="0" lang="pt-BR" sz="1802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Clonando um repositório do GitHub</a:t>
            </a:r>
            <a:endParaRPr/>
          </a:p>
        </p:txBody>
      </p:sp>
      <p:cxnSp>
        <p:nvCxnSpPr>
          <p:cNvPr id="125" name="Google Shape;125;p8"/>
          <p:cNvCxnSpPr/>
          <p:nvPr/>
        </p:nvCxnSpPr>
        <p:spPr>
          <a:xfrm>
            <a:off x="3999562" y="2640529"/>
            <a:ext cx="1202027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6" name="Google Shape;126;p8"/>
          <p:cNvSpPr txBox="1"/>
          <p:nvPr/>
        </p:nvSpPr>
        <p:spPr>
          <a:xfrm>
            <a:off x="1151443" y="3009289"/>
            <a:ext cx="6664903" cy="4064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2"/>
              <a:buFont typeface="Arial"/>
              <a:buNone/>
            </a:pPr>
            <a:r>
              <a:rPr b="0" i="0" lang="pt-BR" sz="1802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Desvios condicionais simples, composto e encadeado</a:t>
            </a:r>
            <a:endParaRPr/>
          </a:p>
        </p:txBody>
      </p:sp>
      <p:cxnSp>
        <p:nvCxnSpPr>
          <p:cNvPr id="127" name="Google Shape;127;p8"/>
          <p:cNvCxnSpPr/>
          <p:nvPr/>
        </p:nvCxnSpPr>
        <p:spPr>
          <a:xfrm>
            <a:off x="3970987" y="3774557"/>
            <a:ext cx="1202027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8" name="Google Shape;128;p8"/>
          <p:cNvSpPr txBox="1"/>
          <p:nvPr/>
        </p:nvSpPr>
        <p:spPr>
          <a:xfrm>
            <a:off x="1222880" y="4143317"/>
            <a:ext cx="6664903" cy="4064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2"/>
              <a:buFont typeface="Arial"/>
              <a:buNone/>
            </a:pPr>
            <a:r>
              <a:rPr b="0" i="0" lang="pt-BR" sz="1802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Exercícios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80"/>
          <p:cNvSpPr txBox="1"/>
          <p:nvPr/>
        </p:nvSpPr>
        <p:spPr>
          <a:xfrm>
            <a:off x="1205706" y="2127729"/>
            <a:ext cx="6732588" cy="888041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Ao utilizarmos o método .contentEquals  para comparar a variável nomeJedi1 com a String “Luke Skywalker” vamos obter resultado </a:t>
            </a:r>
            <a:r>
              <a:rPr i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pois a </a:t>
            </a:r>
            <a:r>
              <a:rPr i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String</a:t>
            </a: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está escrita da mesma forma que o texto da variável.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81"/>
          <p:cNvSpPr txBox="1"/>
          <p:nvPr/>
        </p:nvSpPr>
        <p:spPr>
          <a:xfrm>
            <a:off x="644197" y="425042"/>
            <a:ext cx="40471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BIBLIOGRAFIA</a:t>
            </a:r>
            <a:endParaRPr b="0" i="0" sz="1400" u="none" cap="none" strike="noStrike">
              <a:solidFill>
                <a:srgbClr val="D8E2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81"/>
          <p:cNvSpPr txBox="1"/>
          <p:nvPr/>
        </p:nvSpPr>
        <p:spPr>
          <a:xfrm>
            <a:off x="644197" y="1064034"/>
            <a:ext cx="7663780" cy="1090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35125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PUGA, Sandra; RISSETTI, Gerson. Lógica de programação e estruturas de dados. 2016.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DEITEL, Harvey; DEITEL, Paul. Java: como programar. 2010.</a:t>
            </a:r>
            <a:endParaRPr/>
          </a:p>
        </p:txBody>
      </p:sp>
      <p:cxnSp>
        <p:nvCxnSpPr>
          <p:cNvPr id="689" name="Google Shape;689;p81"/>
          <p:cNvCxnSpPr/>
          <p:nvPr/>
        </p:nvCxnSpPr>
        <p:spPr>
          <a:xfrm>
            <a:off x="711557" y="856981"/>
            <a:ext cx="2529695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4" name="Google Shape;694;p82"/>
          <p:cNvGrpSpPr/>
          <p:nvPr/>
        </p:nvGrpSpPr>
        <p:grpSpPr>
          <a:xfrm>
            <a:off x="587235" y="4026910"/>
            <a:ext cx="4226428" cy="814325"/>
            <a:chOff x="587235" y="4118350"/>
            <a:chExt cx="4226428" cy="814325"/>
          </a:xfrm>
        </p:grpSpPr>
        <p:pic>
          <p:nvPicPr>
            <p:cNvPr id="695" name="Google Shape;695;p8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91738" y="4118350"/>
              <a:ext cx="815963" cy="2194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6" name="Google Shape;696;p82"/>
            <p:cNvSpPr txBox="1"/>
            <p:nvPr/>
          </p:nvSpPr>
          <p:spPr>
            <a:xfrm>
              <a:off x="587235" y="4378997"/>
              <a:ext cx="4226428" cy="5536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E2F3"/>
                </a:buClr>
                <a:buSzPts val="700"/>
                <a:buFont typeface="Arial"/>
                <a:buNone/>
              </a:pPr>
              <a:r>
                <a:rPr b="0" i="0" lang="pt-BR" sz="700" u="none" cap="none" strike="noStrike">
                  <a:solidFill>
                    <a:srgbClr val="D8E2F3"/>
                  </a:solidFill>
                  <a:latin typeface="Arial"/>
                  <a:ea typeface="Arial"/>
                  <a:cs typeface="Arial"/>
                  <a:sym typeface="Arial"/>
                </a:rPr>
                <a:t>Copyright © 2021 |  Professor André de Freitas David</a:t>
              </a:r>
              <a:endParaRPr b="0" i="0" sz="7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E2F3"/>
                </a:buClr>
                <a:buSzPts val="700"/>
                <a:buFont typeface="Arial"/>
                <a:buNone/>
              </a:pPr>
              <a:r>
                <a:rPr b="0" i="0" lang="pt-BR" sz="700" u="none" cap="none" strike="noStrike">
                  <a:solidFill>
                    <a:srgbClr val="D8E2F3"/>
                  </a:solidFill>
                  <a:latin typeface="Arial"/>
                  <a:ea typeface="Arial"/>
                  <a:cs typeface="Arial"/>
                  <a:sym typeface="Arial"/>
                </a:rPr>
                <a:t>Todos os direitos reservados. Reprodução ou divulgação total ou parcial deste documento, é expressamente proibido sem consentimento formal, por escrito, do professor/autor.</a:t>
              </a:r>
              <a:endParaRPr/>
            </a:p>
          </p:txBody>
        </p:sp>
      </p:grpSp>
      <p:sp>
        <p:nvSpPr>
          <p:cNvPr id="697" name="Google Shape;697;p82"/>
          <p:cNvSpPr txBox="1"/>
          <p:nvPr/>
        </p:nvSpPr>
        <p:spPr>
          <a:xfrm>
            <a:off x="3071492" y="2963266"/>
            <a:ext cx="1530555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pt-BR" sz="11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afdavid</a:t>
            </a:r>
            <a:endParaRPr b="0" i="0" sz="1100" u="none" cap="none" strike="noStrike">
              <a:solidFill>
                <a:srgbClr val="D8E2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8" name="Google Shape;698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1738" y="2877505"/>
            <a:ext cx="336550" cy="33655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82"/>
          <p:cNvSpPr txBox="1"/>
          <p:nvPr/>
        </p:nvSpPr>
        <p:spPr>
          <a:xfrm>
            <a:off x="1000532" y="2963266"/>
            <a:ext cx="1503209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/andrefdavid</a:t>
            </a:r>
            <a:endParaRPr b="0" i="0" sz="1100" u="none" cap="none" strike="noStrike">
              <a:solidFill>
                <a:srgbClr val="D8E2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82"/>
          <p:cNvSpPr txBox="1"/>
          <p:nvPr/>
        </p:nvSpPr>
        <p:spPr>
          <a:xfrm>
            <a:off x="574171" y="1629262"/>
            <a:ext cx="314874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0566"/>
              </a:buClr>
              <a:buSzPts val="4000"/>
              <a:buFont typeface="Arial"/>
              <a:buNone/>
            </a:pPr>
            <a:r>
              <a:rPr b="0" i="0" lang="pt-BR" sz="4000" u="none" cap="none" strike="noStrike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OBRIGADO</a:t>
            </a:r>
            <a:endParaRPr/>
          </a:p>
        </p:txBody>
      </p:sp>
      <p:pic>
        <p:nvPicPr>
          <p:cNvPr id="701" name="Google Shape;701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34942" y="2877505"/>
            <a:ext cx="336550" cy="33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7075" y="2000250"/>
            <a:ext cx="260985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"/>
          <p:cNvSpPr txBox="1"/>
          <p:nvPr/>
        </p:nvSpPr>
        <p:spPr>
          <a:xfrm>
            <a:off x="1036058" y="1127567"/>
            <a:ext cx="4331071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3500"/>
              <a:buFont typeface="Arial"/>
              <a:buNone/>
            </a:pPr>
            <a:r>
              <a:rPr b="0" i="0" lang="pt-BR" sz="35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RELEMBARNDO A </a:t>
            </a:r>
            <a:r>
              <a:rPr b="0" i="0" lang="pt-BR" sz="35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0" i="0" lang="pt-BR" sz="35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pt-BR" sz="3500" u="none" cap="none" strike="noStrike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AULA 01</a:t>
            </a:r>
            <a:endParaRPr b="0" i="0" sz="3500" u="none" cap="none" strike="noStrike">
              <a:solidFill>
                <a:srgbClr val="F505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4" name="Google Shape;134;p9"/>
          <p:cNvCxnSpPr/>
          <p:nvPr/>
        </p:nvCxnSpPr>
        <p:spPr>
          <a:xfrm>
            <a:off x="1142062" y="2488347"/>
            <a:ext cx="1202027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5" name="Google Shape;135;p9"/>
          <p:cNvSpPr txBox="1"/>
          <p:nvPr/>
        </p:nvSpPr>
        <p:spPr>
          <a:xfrm>
            <a:off x="4937487" y="3089721"/>
            <a:ext cx="3513462" cy="9749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2"/>
              <a:buFont typeface="Arial"/>
              <a:buNone/>
            </a:pPr>
            <a:r>
              <a:rPr b="1" i="0" lang="pt-BR" sz="1802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O QUE QUEREM: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50566"/>
              </a:buClr>
              <a:buSzPts val="1802"/>
              <a:buFont typeface="Arial"/>
              <a:buNone/>
            </a:pPr>
            <a:r>
              <a:rPr b="1" i="0" lang="pt-BR" sz="1802" u="none" cap="none" strike="noStrike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JDK, ECLIPSE, GIT, GITHUB, 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50566"/>
              </a:buClr>
              <a:buSzPts val="1802"/>
              <a:buFont typeface="Arial"/>
              <a:buNone/>
            </a:pPr>
            <a:r>
              <a:rPr b="1" i="0" lang="pt-BR" sz="1802" u="none" cap="none" strike="noStrike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VARIÁVEIS E SACANNER ?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2_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5_Tema do Office">
  <a:themeElements>
    <a:clrScheme name="Tema do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9_Tema do Office">
  <a:themeElements>
    <a:clrScheme name="Tema do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3_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6_Tema do Office">
  <a:themeElements>
    <a:clrScheme name="Tema do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2019-02-15T12:16:11Z</dcterms:created>
  <dc:creator>Adriano</dc:creator>
</cp:coreProperties>
</file>